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540E"/>
    <a:srgbClr val="0042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785B0D-ACB3-4297-871F-8DBDBACF3B0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DF182B0-5B0C-4E9E-B486-CD373EE35426}">
      <dgm:prSet phldrT="[Texto]"/>
      <dgm:spPr>
        <a:ln>
          <a:solidFill>
            <a:srgbClr val="002060"/>
          </a:solidFill>
        </a:ln>
      </dgm:spPr>
      <dgm:t>
        <a:bodyPr/>
        <a:lstStyle/>
        <a:p>
          <a:r>
            <a:rPr lang="pt-BR" dirty="0" smtClean="0">
              <a:latin typeface="Arial Narrow" pitchFamily="34" charset="0"/>
            </a:rPr>
            <a:t>Substância</a:t>
          </a:r>
          <a:endParaRPr lang="pt-BR" dirty="0">
            <a:latin typeface="Arial Narrow" pitchFamily="34" charset="0"/>
          </a:endParaRPr>
        </a:p>
      </dgm:t>
    </dgm:pt>
    <dgm:pt modelId="{D6A5324C-B148-4959-9CDA-33F2AA1D18EB}" type="parTrans" cxnId="{98068ADA-FDD9-4CB4-98EF-845DD635C172}">
      <dgm:prSet/>
      <dgm:spPr/>
      <dgm:t>
        <a:bodyPr/>
        <a:lstStyle/>
        <a:p>
          <a:endParaRPr lang="pt-BR"/>
        </a:p>
      </dgm:t>
    </dgm:pt>
    <dgm:pt modelId="{5E745A39-CF71-4BA6-A9F3-2E01AEDE339E}" type="sibTrans" cxnId="{98068ADA-FDD9-4CB4-98EF-845DD635C172}">
      <dgm:prSet/>
      <dgm:spPr/>
      <dgm:t>
        <a:bodyPr/>
        <a:lstStyle/>
        <a:p>
          <a:endParaRPr lang="pt-BR"/>
        </a:p>
      </dgm:t>
    </dgm:pt>
    <dgm:pt modelId="{3E7C59F3-4997-4174-BEAD-AA7EBD7F8F6C}">
      <dgm:prSet phldrT="[Texto]"/>
      <dgm:spPr>
        <a:ln>
          <a:solidFill>
            <a:srgbClr val="FFC000"/>
          </a:solidFill>
        </a:ln>
      </dgm:spPr>
      <dgm:t>
        <a:bodyPr/>
        <a:lstStyle/>
        <a:p>
          <a:r>
            <a:rPr lang="pt-BR" dirty="0" smtClean="0">
              <a:latin typeface="Arial Narrow" pitchFamily="34" charset="0"/>
            </a:rPr>
            <a:t>Composta ou Mistura</a:t>
          </a:r>
          <a:endParaRPr lang="pt-BR" dirty="0">
            <a:latin typeface="Arial Narrow" pitchFamily="34" charset="0"/>
          </a:endParaRPr>
        </a:p>
      </dgm:t>
    </dgm:pt>
    <dgm:pt modelId="{4D2DD5BC-03A7-4DD7-A0A3-C0D2C47FC256}" type="parTrans" cxnId="{672DE7BE-3B99-48B5-ABC3-BA7AB2265750}">
      <dgm:prSet/>
      <dgm:spPr/>
      <dgm:t>
        <a:bodyPr/>
        <a:lstStyle/>
        <a:p>
          <a:endParaRPr lang="pt-BR"/>
        </a:p>
      </dgm:t>
    </dgm:pt>
    <dgm:pt modelId="{2E6E643A-0135-4A37-8117-3C789E90E501}" type="sibTrans" cxnId="{672DE7BE-3B99-48B5-ABC3-BA7AB2265750}">
      <dgm:prSet/>
      <dgm:spPr/>
      <dgm:t>
        <a:bodyPr/>
        <a:lstStyle/>
        <a:p>
          <a:endParaRPr lang="pt-BR"/>
        </a:p>
      </dgm:t>
    </dgm:pt>
    <dgm:pt modelId="{B3479D9B-227D-499D-B680-E6D9E92E3123}">
      <dgm:prSet phldrT="[Texto]"/>
      <dgm:spPr>
        <a:ln>
          <a:solidFill>
            <a:srgbClr val="00421E"/>
          </a:solidFill>
        </a:ln>
      </dgm:spPr>
      <dgm:t>
        <a:bodyPr/>
        <a:lstStyle/>
        <a:p>
          <a:r>
            <a:rPr lang="pt-BR" dirty="0" smtClean="0">
              <a:latin typeface="Arial Narrow" pitchFamily="34" charset="0"/>
            </a:rPr>
            <a:t>Homogênea</a:t>
          </a:r>
          <a:endParaRPr lang="pt-BR" dirty="0">
            <a:latin typeface="Arial Narrow" pitchFamily="34" charset="0"/>
          </a:endParaRPr>
        </a:p>
      </dgm:t>
    </dgm:pt>
    <dgm:pt modelId="{876E449A-4365-4344-9CE0-97AFDFEF12CB}" type="parTrans" cxnId="{85F6E463-C408-4FA8-9373-FBBF7DB834EE}">
      <dgm:prSet/>
      <dgm:spPr/>
      <dgm:t>
        <a:bodyPr/>
        <a:lstStyle/>
        <a:p>
          <a:endParaRPr lang="pt-BR"/>
        </a:p>
      </dgm:t>
    </dgm:pt>
    <dgm:pt modelId="{44BF1D40-E809-4A5C-88BA-3DA1F012BE91}" type="sibTrans" cxnId="{85F6E463-C408-4FA8-9373-FBBF7DB834EE}">
      <dgm:prSet/>
      <dgm:spPr/>
      <dgm:t>
        <a:bodyPr/>
        <a:lstStyle/>
        <a:p>
          <a:endParaRPr lang="pt-BR"/>
        </a:p>
      </dgm:t>
    </dgm:pt>
    <dgm:pt modelId="{FA9C2DA7-C6C0-4167-B50B-69DE395F61E9}">
      <dgm:prSet phldrT="[Texto]"/>
      <dgm:spPr>
        <a:ln>
          <a:solidFill>
            <a:srgbClr val="F0540E"/>
          </a:solidFill>
        </a:ln>
      </dgm:spPr>
      <dgm:t>
        <a:bodyPr/>
        <a:lstStyle/>
        <a:p>
          <a:r>
            <a:rPr lang="pt-BR" dirty="0" smtClean="0">
              <a:latin typeface="Arial Narrow" pitchFamily="34" charset="0"/>
            </a:rPr>
            <a:t>Heterogênea</a:t>
          </a:r>
          <a:endParaRPr lang="pt-BR" dirty="0">
            <a:latin typeface="Arial Narrow" pitchFamily="34" charset="0"/>
          </a:endParaRPr>
        </a:p>
      </dgm:t>
    </dgm:pt>
    <dgm:pt modelId="{F66D89DB-708D-4198-A9DC-874233556DAB}" type="parTrans" cxnId="{3FCAE7AD-5520-4499-8463-B6CE55A4EFA4}">
      <dgm:prSet/>
      <dgm:spPr/>
      <dgm:t>
        <a:bodyPr/>
        <a:lstStyle/>
        <a:p>
          <a:endParaRPr lang="pt-BR"/>
        </a:p>
      </dgm:t>
    </dgm:pt>
    <dgm:pt modelId="{315D513E-B244-4FCF-A7B3-AFC8D3F24902}" type="sibTrans" cxnId="{3FCAE7AD-5520-4499-8463-B6CE55A4EFA4}">
      <dgm:prSet/>
      <dgm:spPr/>
      <dgm:t>
        <a:bodyPr/>
        <a:lstStyle/>
        <a:p>
          <a:endParaRPr lang="pt-BR"/>
        </a:p>
      </dgm:t>
    </dgm:pt>
    <dgm:pt modelId="{BED6DBAE-421C-4F0F-9824-21B3CF28D586}">
      <dgm:prSet phldrT="[Texto]"/>
      <dgm:spPr>
        <a:ln>
          <a:solidFill>
            <a:srgbClr val="FF0000"/>
          </a:solidFill>
        </a:ln>
      </dgm:spPr>
      <dgm:t>
        <a:bodyPr/>
        <a:lstStyle/>
        <a:p>
          <a:r>
            <a:rPr lang="pt-BR" dirty="0" smtClean="0">
              <a:latin typeface="Arial Narrow" pitchFamily="34" charset="0"/>
            </a:rPr>
            <a:t>Pura</a:t>
          </a:r>
          <a:endParaRPr lang="pt-BR" dirty="0">
            <a:latin typeface="Arial Narrow" pitchFamily="34" charset="0"/>
          </a:endParaRPr>
        </a:p>
      </dgm:t>
    </dgm:pt>
    <dgm:pt modelId="{458DC860-66F8-47D9-978B-1EBE366C66EB}" type="parTrans" cxnId="{4B24FFEB-DB86-4983-BD6D-65D9FA2D2C71}">
      <dgm:prSet/>
      <dgm:spPr/>
      <dgm:t>
        <a:bodyPr/>
        <a:lstStyle/>
        <a:p>
          <a:endParaRPr lang="pt-BR"/>
        </a:p>
      </dgm:t>
    </dgm:pt>
    <dgm:pt modelId="{83463BA4-FF28-4BFB-AB43-E92553B4A0A3}" type="sibTrans" cxnId="{4B24FFEB-DB86-4983-BD6D-65D9FA2D2C71}">
      <dgm:prSet/>
      <dgm:spPr/>
      <dgm:t>
        <a:bodyPr/>
        <a:lstStyle/>
        <a:p>
          <a:endParaRPr lang="pt-BR"/>
        </a:p>
      </dgm:t>
    </dgm:pt>
    <dgm:pt modelId="{E1ABC06D-DC1B-42ED-BC6F-92567C0BFE75}" type="pres">
      <dgm:prSet presAssocID="{55785B0D-ACB3-4297-871F-8DBDBACF3B0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C07223A7-9592-4F3E-9FC5-DA166CDCFEB4}" type="pres">
      <dgm:prSet presAssocID="{CDF182B0-5B0C-4E9E-B486-CD373EE35426}" presName="hierRoot1" presStyleCnt="0"/>
      <dgm:spPr/>
    </dgm:pt>
    <dgm:pt modelId="{5F622BEB-DE03-4696-A40C-7FEAB8131061}" type="pres">
      <dgm:prSet presAssocID="{CDF182B0-5B0C-4E9E-B486-CD373EE35426}" presName="composite" presStyleCnt="0"/>
      <dgm:spPr/>
    </dgm:pt>
    <dgm:pt modelId="{209FEDF9-6D28-4BDA-A926-795D08939800}" type="pres">
      <dgm:prSet presAssocID="{CDF182B0-5B0C-4E9E-B486-CD373EE35426}" presName="background" presStyleLbl="node0" presStyleIdx="0" presStyleCnt="1"/>
      <dgm:spPr>
        <a:solidFill>
          <a:srgbClr val="002060"/>
        </a:solidFill>
        <a:ln>
          <a:solidFill>
            <a:srgbClr val="002060"/>
          </a:solidFill>
        </a:ln>
      </dgm:spPr>
      <dgm:t>
        <a:bodyPr/>
        <a:lstStyle/>
        <a:p>
          <a:endParaRPr lang="pt-BR"/>
        </a:p>
      </dgm:t>
    </dgm:pt>
    <dgm:pt modelId="{A3586A85-20B3-447B-B1DC-EE025DA619F0}" type="pres">
      <dgm:prSet presAssocID="{CDF182B0-5B0C-4E9E-B486-CD373EE35426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7CD0F41-A2A0-4BFA-AA17-F513268EFBE4}" type="pres">
      <dgm:prSet presAssocID="{CDF182B0-5B0C-4E9E-B486-CD373EE35426}" presName="hierChild2" presStyleCnt="0"/>
      <dgm:spPr/>
    </dgm:pt>
    <dgm:pt modelId="{2EF44CD1-C4E2-412D-8893-DB67A6BCCEFD}" type="pres">
      <dgm:prSet presAssocID="{4D2DD5BC-03A7-4DD7-A0A3-C0D2C47FC256}" presName="Name10" presStyleLbl="parChTrans1D2" presStyleIdx="0" presStyleCnt="2"/>
      <dgm:spPr/>
      <dgm:t>
        <a:bodyPr/>
        <a:lstStyle/>
        <a:p>
          <a:endParaRPr lang="pt-BR"/>
        </a:p>
      </dgm:t>
    </dgm:pt>
    <dgm:pt modelId="{F67BAF79-CEA1-4409-9C42-8F42C8ABB419}" type="pres">
      <dgm:prSet presAssocID="{3E7C59F3-4997-4174-BEAD-AA7EBD7F8F6C}" presName="hierRoot2" presStyleCnt="0"/>
      <dgm:spPr/>
    </dgm:pt>
    <dgm:pt modelId="{95B2DFFA-759E-4593-9BB9-FEA73755EFD5}" type="pres">
      <dgm:prSet presAssocID="{3E7C59F3-4997-4174-BEAD-AA7EBD7F8F6C}" presName="composite2" presStyleCnt="0"/>
      <dgm:spPr/>
    </dgm:pt>
    <dgm:pt modelId="{D7177153-3571-49BA-BADE-A5D337DB1115}" type="pres">
      <dgm:prSet presAssocID="{3E7C59F3-4997-4174-BEAD-AA7EBD7F8F6C}" presName="background2" presStyleLbl="node2" presStyleIdx="0" presStyleCnt="2"/>
      <dgm:spPr>
        <a:solidFill>
          <a:srgbClr val="FFC000"/>
        </a:solidFill>
      </dgm:spPr>
    </dgm:pt>
    <dgm:pt modelId="{D5525BC1-6584-4CD8-AC01-084BB9A24C01}" type="pres">
      <dgm:prSet presAssocID="{3E7C59F3-4997-4174-BEAD-AA7EBD7F8F6C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B2B1360-1CB6-456B-BCC1-A1C0E1987C0A}" type="pres">
      <dgm:prSet presAssocID="{3E7C59F3-4997-4174-BEAD-AA7EBD7F8F6C}" presName="hierChild3" presStyleCnt="0"/>
      <dgm:spPr/>
    </dgm:pt>
    <dgm:pt modelId="{BC55C7D7-20D6-4724-B64C-72ABEB0CB34E}" type="pres">
      <dgm:prSet presAssocID="{876E449A-4365-4344-9CE0-97AFDFEF12CB}" presName="Name17" presStyleLbl="parChTrans1D3" presStyleIdx="0" presStyleCnt="2"/>
      <dgm:spPr/>
      <dgm:t>
        <a:bodyPr/>
        <a:lstStyle/>
        <a:p>
          <a:endParaRPr lang="pt-BR"/>
        </a:p>
      </dgm:t>
    </dgm:pt>
    <dgm:pt modelId="{C8CB95BC-9D7F-44AE-889F-6BB0AC9C7F96}" type="pres">
      <dgm:prSet presAssocID="{B3479D9B-227D-499D-B680-E6D9E92E3123}" presName="hierRoot3" presStyleCnt="0"/>
      <dgm:spPr/>
    </dgm:pt>
    <dgm:pt modelId="{C2458AD9-C368-4397-9B39-5CC2D4F0E8BD}" type="pres">
      <dgm:prSet presAssocID="{B3479D9B-227D-499D-B680-E6D9E92E3123}" presName="composite3" presStyleCnt="0"/>
      <dgm:spPr/>
    </dgm:pt>
    <dgm:pt modelId="{CAE9DEFE-03A6-4B4A-AB8C-4109E91853BF}" type="pres">
      <dgm:prSet presAssocID="{B3479D9B-227D-499D-B680-E6D9E92E3123}" presName="background3" presStyleLbl="node3" presStyleIdx="0" presStyleCnt="2"/>
      <dgm:spPr>
        <a:solidFill>
          <a:srgbClr val="00421E"/>
        </a:solidFill>
      </dgm:spPr>
    </dgm:pt>
    <dgm:pt modelId="{F669D693-1D6B-4076-A876-1F4CD7D0864C}" type="pres">
      <dgm:prSet presAssocID="{B3479D9B-227D-499D-B680-E6D9E92E3123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495B2AA-EC00-4CF0-9A7D-158518E15DBC}" type="pres">
      <dgm:prSet presAssocID="{B3479D9B-227D-499D-B680-E6D9E92E3123}" presName="hierChild4" presStyleCnt="0"/>
      <dgm:spPr/>
    </dgm:pt>
    <dgm:pt modelId="{A828B606-47F6-4152-8A0E-81CBB59A3CB6}" type="pres">
      <dgm:prSet presAssocID="{F66D89DB-708D-4198-A9DC-874233556DAB}" presName="Name17" presStyleLbl="parChTrans1D3" presStyleIdx="1" presStyleCnt="2"/>
      <dgm:spPr/>
      <dgm:t>
        <a:bodyPr/>
        <a:lstStyle/>
        <a:p>
          <a:endParaRPr lang="pt-BR"/>
        </a:p>
      </dgm:t>
    </dgm:pt>
    <dgm:pt modelId="{DF166DDC-D50E-499F-AF68-EC5E92688090}" type="pres">
      <dgm:prSet presAssocID="{FA9C2DA7-C6C0-4167-B50B-69DE395F61E9}" presName="hierRoot3" presStyleCnt="0"/>
      <dgm:spPr/>
    </dgm:pt>
    <dgm:pt modelId="{A9DDEEE3-07E9-46EA-978F-EF6EFE5A872C}" type="pres">
      <dgm:prSet presAssocID="{FA9C2DA7-C6C0-4167-B50B-69DE395F61E9}" presName="composite3" presStyleCnt="0"/>
      <dgm:spPr/>
    </dgm:pt>
    <dgm:pt modelId="{25EEC480-B38D-4254-985C-3ECD415A596E}" type="pres">
      <dgm:prSet presAssocID="{FA9C2DA7-C6C0-4167-B50B-69DE395F61E9}" presName="background3" presStyleLbl="node3" presStyleIdx="1" presStyleCnt="2"/>
      <dgm:spPr>
        <a:solidFill>
          <a:srgbClr val="F0540E"/>
        </a:solidFill>
      </dgm:spPr>
    </dgm:pt>
    <dgm:pt modelId="{11D5EC65-C91A-4CA2-AFBF-23CC80E3264C}" type="pres">
      <dgm:prSet presAssocID="{FA9C2DA7-C6C0-4167-B50B-69DE395F61E9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2C7B48F-9612-4798-9195-6FE80A1FD300}" type="pres">
      <dgm:prSet presAssocID="{FA9C2DA7-C6C0-4167-B50B-69DE395F61E9}" presName="hierChild4" presStyleCnt="0"/>
      <dgm:spPr/>
    </dgm:pt>
    <dgm:pt modelId="{9B25AA18-5A8C-466C-A9BC-6310F15D5405}" type="pres">
      <dgm:prSet presAssocID="{458DC860-66F8-47D9-978B-1EBE366C66EB}" presName="Name10" presStyleLbl="parChTrans1D2" presStyleIdx="1" presStyleCnt="2"/>
      <dgm:spPr/>
      <dgm:t>
        <a:bodyPr/>
        <a:lstStyle/>
        <a:p>
          <a:endParaRPr lang="pt-BR"/>
        </a:p>
      </dgm:t>
    </dgm:pt>
    <dgm:pt modelId="{6C352406-4BF6-45E0-AF06-14A02E8FDCF2}" type="pres">
      <dgm:prSet presAssocID="{BED6DBAE-421C-4F0F-9824-21B3CF28D586}" presName="hierRoot2" presStyleCnt="0"/>
      <dgm:spPr/>
    </dgm:pt>
    <dgm:pt modelId="{7D6CA9EB-9DE6-40CB-AC80-35F867DF3A03}" type="pres">
      <dgm:prSet presAssocID="{BED6DBAE-421C-4F0F-9824-21B3CF28D586}" presName="composite2" presStyleCnt="0"/>
      <dgm:spPr/>
    </dgm:pt>
    <dgm:pt modelId="{FA3EE902-24FB-4E40-9D90-A83D944E07F1}" type="pres">
      <dgm:prSet presAssocID="{BED6DBAE-421C-4F0F-9824-21B3CF28D586}" presName="background2" presStyleLbl="node2" presStyleIdx="1" presStyleCnt="2"/>
      <dgm:spPr>
        <a:solidFill>
          <a:srgbClr val="FF0000"/>
        </a:solidFill>
      </dgm:spPr>
    </dgm:pt>
    <dgm:pt modelId="{FC7185CF-55BB-49B1-BCCD-74734B2A6F4A}" type="pres">
      <dgm:prSet presAssocID="{BED6DBAE-421C-4F0F-9824-21B3CF28D586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AAE814A-CBEC-413A-98CF-C89C9E5285C1}" type="pres">
      <dgm:prSet presAssocID="{BED6DBAE-421C-4F0F-9824-21B3CF28D586}" presName="hierChild3" presStyleCnt="0"/>
      <dgm:spPr/>
    </dgm:pt>
  </dgm:ptLst>
  <dgm:cxnLst>
    <dgm:cxn modelId="{BA1D6B42-1DE5-46A9-8855-D34341FDD60C}" type="presOf" srcId="{876E449A-4365-4344-9CE0-97AFDFEF12CB}" destId="{BC55C7D7-20D6-4724-B64C-72ABEB0CB34E}" srcOrd="0" destOrd="0" presId="urn:microsoft.com/office/officeart/2005/8/layout/hierarchy1"/>
    <dgm:cxn modelId="{672DE7BE-3B99-48B5-ABC3-BA7AB2265750}" srcId="{CDF182B0-5B0C-4E9E-B486-CD373EE35426}" destId="{3E7C59F3-4997-4174-BEAD-AA7EBD7F8F6C}" srcOrd="0" destOrd="0" parTransId="{4D2DD5BC-03A7-4DD7-A0A3-C0D2C47FC256}" sibTransId="{2E6E643A-0135-4A37-8117-3C789E90E501}"/>
    <dgm:cxn modelId="{1559599F-2534-4827-833A-4508A0783E45}" type="presOf" srcId="{4D2DD5BC-03A7-4DD7-A0A3-C0D2C47FC256}" destId="{2EF44CD1-C4E2-412D-8893-DB67A6BCCEFD}" srcOrd="0" destOrd="0" presId="urn:microsoft.com/office/officeart/2005/8/layout/hierarchy1"/>
    <dgm:cxn modelId="{52659BA9-4360-4463-B2A6-BEBA22A57EE1}" type="presOf" srcId="{458DC860-66F8-47D9-978B-1EBE366C66EB}" destId="{9B25AA18-5A8C-466C-A9BC-6310F15D5405}" srcOrd="0" destOrd="0" presId="urn:microsoft.com/office/officeart/2005/8/layout/hierarchy1"/>
    <dgm:cxn modelId="{98068ADA-FDD9-4CB4-98EF-845DD635C172}" srcId="{55785B0D-ACB3-4297-871F-8DBDBACF3B02}" destId="{CDF182B0-5B0C-4E9E-B486-CD373EE35426}" srcOrd="0" destOrd="0" parTransId="{D6A5324C-B148-4959-9CDA-33F2AA1D18EB}" sibTransId="{5E745A39-CF71-4BA6-A9F3-2E01AEDE339E}"/>
    <dgm:cxn modelId="{301DB2D2-E276-41C6-B634-EC1CA7290B8C}" type="presOf" srcId="{F66D89DB-708D-4198-A9DC-874233556DAB}" destId="{A828B606-47F6-4152-8A0E-81CBB59A3CB6}" srcOrd="0" destOrd="0" presId="urn:microsoft.com/office/officeart/2005/8/layout/hierarchy1"/>
    <dgm:cxn modelId="{18D200AA-3E1B-418A-B621-362C5AB7B2F1}" type="presOf" srcId="{55785B0D-ACB3-4297-871F-8DBDBACF3B02}" destId="{E1ABC06D-DC1B-42ED-BC6F-92567C0BFE75}" srcOrd="0" destOrd="0" presId="urn:microsoft.com/office/officeart/2005/8/layout/hierarchy1"/>
    <dgm:cxn modelId="{4B24FFEB-DB86-4983-BD6D-65D9FA2D2C71}" srcId="{CDF182B0-5B0C-4E9E-B486-CD373EE35426}" destId="{BED6DBAE-421C-4F0F-9824-21B3CF28D586}" srcOrd="1" destOrd="0" parTransId="{458DC860-66F8-47D9-978B-1EBE366C66EB}" sibTransId="{83463BA4-FF28-4BFB-AB43-E92553B4A0A3}"/>
    <dgm:cxn modelId="{EBF826E3-2B43-4B0D-9B01-1980ABF927C8}" type="presOf" srcId="{BED6DBAE-421C-4F0F-9824-21B3CF28D586}" destId="{FC7185CF-55BB-49B1-BCCD-74734B2A6F4A}" srcOrd="0" destOrd="0" presId="urn:microsoft.com/office/officeart/2005/8/layout/hierarchy1"/>
    <dgm:cxn modelId="{3FCAE7AD-5520-4499-8463-B6CE55A4EFA4}" srcId="{3E7C59F3-4997-4174-BEAD-AA7EBD7F8F6C}" destId="{FA9C2DA7-C6C0-4167-B50B-69DE395F61E9}" srcOrd="1" destOrd="0" parTransId="{F66D89DB-708D-4198-A9DC-874233556DAB}" sibTransId="{315D513E-B244-4FCF-A7B3-AFC8D3F24902}"/>
    <dgm:cxn modelId="{85F6E463-C408-4FA8-9373-FBBF7DB834EE}" srcId="{3E7C59F3-4997-4174-BEAD-AA7EBD7F8F6C}" destId="{B3479D9B-227D-499D-B680-E6D9E92E3123}" srcOrd="0" destOrd="0" parTransId="{876E449A-4365-4344-9CE0-97AFDFEF12CB}" sibTransId="{44BF1D40-E809-4A5C-88BA-3DA1F012BE91}"/>
    <dgm:cxn modelId="{DB8446C5-B496-43FF-ACB5-7ADDBF38D4FC}" type="presOf" srcId="{CDF182B0-5B0C-4E9E-B486-CD373EE35426}" destId="{A3586A85-20B3-447B-B1DC-EE025DA619F0}" srcOrd="0" destOrd="0" presId="urn:microsoft.com/office/officeart/2005/8/layout/hierarchy1"/>
    <dgm:cxn modelId="{59001083-73E2-4ECB-9108-9B340798A5C5}" type="presOf" srcId="{B3479D9B-227D-499D-B680-E6D9E92E3123}" destId="{F669D693-1D6B-4076-A876-1F4CD7D0864C}" srcOrd="0" destOrd="0" presId="urn:microsoft.com/office/officeart/2005/8/layout/hierarchy1"/>
    <dgm:cxn modelId="{13259EA2-7F90-4B47-B71D-7E0FF9B827C2}" type="presOf" srcId="{FA9C2DA7-C6C0-4167-B50B-69DE395F61E9}" destId="{11D5EC65-C91A-4CA2-AFBF-23CC80E3264C}" srcOrd="0" destOrd="0" presId="urn:microsoft.com/office/officeart/2005/8/layout/hierarchy1"/>
    <dgm:cxn modelId="{8FC02906-283D-4924-9C54-5219ABDE8247}" type="presOf" srcId="{3E7C59F3-4997-4174-BEAD-AA7EBD7F8F6C}" destId="{D5525BC1-6584-4CD8-AC01-084BB9A24C01}" srcOrd="0" destOrd="0" presId="urn:microsoft.com/office/officeart/2005/8/layout/hierarchy1"/>
    <dgm:cxn modelId="{355B2B59-A3BE-4D6B-A42B-551F94657303}" type="presParOf" srcId="{E1ABC06D-DC1B-42ED-BC6F-92567C0BFE75}" destId="{C07223A7-9592-4F3E-9FC5-DA166CDCFEB4}" srcOrd="0" destOrd="0" presId="urn:microsoft.com/office/officeart/2005/8/layout/hierarchy1"/>
    <dgm:cxn modelId="{4B1ED159-B151-4B2E-8DDB-1B71A8B310CE}" type="presParOf" srcId="{C07223A7-9592-4F3E-9FC5-DA166CDCFEB4}" destId="{5F622BEB-DE03-4696-A40C-7FEAB8131061}" srcOrd="0" destOrd="0" presId="urn:microsoft.com/office/officeart/2005/8/layout/hierarchy1"/>
    <dgm:cxn modelId="{B71CFA93-160E-4901-A32E-1AF764E1EB48}" type="presParOf" srcId="{5F622BEB-DE03-4696-A40C-7FEAB8131061}" destId="{209FEDF9-6D28-4BDA-A926-795D08939800}" srcOrd="0" destOrd="0" presId="urn:microsoft.com/office/officeart/2005/8/layout/hierarchy1"/>
    <dgm:cxn modelId="{6D461EA6-DC56-41A8-AFC1-C3ED8048446E}" type="presParOf" srcId="{5F622BEB-DE03-4696-A40C-7FEAB8131061}" destId="{A3586A85-20B3-447B-B1DC-EE025DA619F0}" srcOrd="1" destOrd="0" presId="urn:microsoft.com/office/officeart/2005/8/layout/hierarchy1"/>
    <dgm:cxn modelId="{F4FC80F9-4DB7-41B4-BFF7-3564CDD71A88}" type="presParOf" srcId="{C07223A7-9592-4F3E-9FC5-DA166CDCFEB4}" destId="{D7CD0F41-A2A0-4BFA-AA17-F513268EFBE4}" srcOrd="1" destOrd="0" presId="urn:microsoft.com/office/officeart/2005/8/layout/hierarchy1"/>
    <dgm:cxn modelId="{CBD5D7F4-B2E1-4C97-B610-482FAE8DBD09}" type="presParOf" srcId="{D7CD0F41-A2A0-4BFA-AA17-F513268EFBE4}" destId="{2EF44CD1-C4E2-412D-8893-DB67A6BCCEFD}" srcOrd="0" destOrd="0" presId="urn:microsoft.com/office/officeart/2005/8/layout/hierarchy1"/>
    <dgm:cxn modelId="{6395B146-D5C3-4E6C-8D91-7F3423014AEE}" type="presParOf" srcId="{D7CD0F41-A2A0-4BFA-AA17-F513268EFBE4}" destId="{F67BAF79-CEA1-4409-9C42-8F42C8ABB419}" srcOrd="1" destOrd="0" presId="urn:microsoft.com/office/officeart/2005/8/layout/hierarchy1"/>
    <dgm:cxn modelId="{89A84CD6-7A9B-4F27-BEF4-9AF9358A77F0}" type="presParOf" srcId="{F67BAF79-CEA1-4409-9C42-8F42C8ABB419}" destId="{95B2DFFA-759E-4593-9BB9-FEA73755EFD5}" srcOrd="0" destOrd="0" presId="urn:microsoft.com/office/officeart/2005/8/layout/hierarchy1"/>
    <dgm:cxn modelId="{FE1E8B97-D984-49D1-8C2E-ECEAC89952A8}" type="presParOf" srcId="{95B2DFFA-759E-4593-9BB9-FEA73755EFD5}" destId="{D7177153-3571-49BA-BADE-A5D337DB1115}" srcOrd="0" destOrd="0" presId="urn:microsoft.com/office/officeart/2005/8/layout/hierarchy1"/>
    <dgm:cxn modelId="{CAA6543F-D570-4F6A-A842-4ADCE03C290B}" type="presParOf" srcId="{95B2DFFA-759E-4593-9BB9-FEA73755EFD5}" destId="{D5525BC1-6584-4CD8-AC01-084BB9A24C01}" srcOrd="1" destOrd="0" presId="urn:microsoft.com/office/officeart/2005/8/layout/hierarchy1"/>
    <dgm:cxn modelId="{D6F726FA-14FC-4D26-BB14-E32CCFC8F0BA}" type="presParOf" srcId="{F67BAF79-CEA1-4409-9C42-8F42C8ABB419}" destId="{2B2B1360-1CB6-456B-BCC1-A1C0E1987C0A}" srcOrd="1" destOrd="0" presId="urn:microsoft.com/office/officeart/2005/8/layout/hierarchy1"/>
    <dgm:cxn modelId="{180D5203-7231-46F6-837F-F61D4864DD60}" type="presParOf" srcId="{2B2B1360-1CB6-456B-BCC1-A1C0E1987C0A}" destId="{BC55C7D7-20D6-4724-B64C-72ABEB0CB34E}" srcOrd="0" destOrd="0" presId="urn:microsoft.com/office/officeart/2005/8/layout/hierarchy1"/>
    <dgm:cxn modelId="{D9FB0D54-792E-452C-A79F-FD0FFEBE20AB}" type="presParOf" srcId="{2B2B1360-1CB6-456B-BCC1-A1C0E1987C0A}" destId="{C8CB95BC-9D7F-44AE-889F-6BB0AC9C7F96}" srcOrd="1" destOrd="0" presId="urn:microsoft.com/office/officeart/2005/8/layout/hierarchy1"/>
    <dgm:cxn modelId="{A7D5A385-8968-4FA9-92EE-376CC52C08D1}" type="presParOf" srcId="{C8CB95BC-9D7F-44AE-889F-6BB0AC9C7F96}" destId="{C2458AD9-C368-4397-9B39-5CC2D4F0E8BD}" srcOrd="0" destOrd="0" presId="urn:microsoft.com/office/officeart/2005/8/layout/hierarchy1"/>
    <dgm:cxn modelId="{57A305C8-6E1A-4318-9560-9B15C5DE8D8D}" type="presParOf" srcId="{C2458AD9-C368-4397-9B39-5CC2D4F0E8BD}" destId="{CAE9DEFE-03A6-4B4A-AB8C-4109E91853BF}" srcOrd="0" destOrd="0" presId="urn:microsoft.com/office/officeart/2005/8/layout/hierarchy1"/>
    <dgm:cxn modelId="{8EDDA51B-CC10-40B9-AB66-EA861A32ED2B}" type="presParOf" srcId="{C2458AD9-C368-4397-9B39-5CC2D4F0E8BD}" destId="{F669D693-1D6B-4076-A876-1F4CD7D0864C}" srcOrd="1" destOrd="0" presId="urn:microsoft.com/office/officeart/2005/8/layout/hierarchy1"/>
    <dgm:cxn modelId="{566216E0-AFFE-43F0-BDDA-E7F2C652885F}" type="presParOf" srcId="{C8CB95BC-9D7F-44AE-889F-6BB0AC9C7F96}" destId="{B495B2AA-EC00-4CF0-9A7D-158518E15DBC}" srcOrd="1" destOrd="0" presId="urn:microsoft.com/office/officeart/2005/8/layout/hierarchy1"/>
    <dgm:cxn modelId="{DF5500FC-4F9D-4C68-8446-C9D8E27117DB}" type="presParOf" srcId="{2B2B1360-1CB6-456B-BCC1-A1C0E1987C0A}" destId="{A828B606-47F6-4152-8A0E-81CBB59A3CB6}" srcOrd="2" destOrd="0" presId="urn:microsoft.com/office/officeart/2005/8/layout/hierarchy1"/>
    <dgm:cxn modelId="{1616D77D-4DCE-44DD-8F25-B5C0FC40A83C}" type="presParOf" srcId="{2B2B1360-1CB6-456B-BCC1-A1C0E1987C0A}" destId="{DF166DDC-D50E-499F-AF68-EC5E92688090}" srcOrd="3" destOrd="0" presId="urn:microsoft.com/office/officeart/2005/8/layout/hierarchy1"/>
    <dgm:cxn modelId="{1E4116B2-CA95-43FE-B8B2-01C092511866}" type="presParOf" srcId="{DF166DDC-D50E-499F-AF68-EC5E92688090}" destId="{A9DDEEE3-07E9-46EA-978F-EF6EFE5A872C}" srcOrd="0" destOrd="0" presId="urn:microsoft.com/office/officeart/2005/8/layout/hierarchy1"/>
    <dgm:cxn modelId="{163D9CAC-3AFD-487D-BBB6-B6A60A3F8367}" type="presParOf" srcId="{A9DDEEE3-07E9-46EA-978F-EF6EFE5A872C}" destId="{25EEC480-B38D-4254-985C-3ECD415A596E}" srcOrd="0" destOrd="0" presId="urn:microsoft.com/office/officeart/2005/8/layout/hierarchy1"/>
    <dgm:cxn modelId="{86A34111-89CF-4EEA-8072-7C317311450D}" type="presParOf" srcId="{A9DDEEE3-07E9-46EA-978F-EF6EFE5A872C}" destId="{11D5EC65-C91A-4CA2-AFBF-23CC80E3264C}" srcOrd="1" destOrd="0" presId="urn:microsoft.com/office/officeart/2005/8/layout/hierarchy1"/>
    <dgm:cxn modelId="{63AF5587-247F-4EB5-B96F-FB38DD30D6F4}" type="presParOf" srcId="{DF166DDC-D50E-499F-AF68-EC5E92688090}" destId="{B2C7B48F-9612-4798-9195-6FE80A1FD300}" srcOrd="1" destOrd="0" presId="urn:microsoft.com/office/officeart/2005/8/layout/hierarchy1"/>
    <dgm:cxn modelId="{BCCDFF56-24AB-41F0-813D-1168BE1B630C}" type="presParOf" srcId="{D7CD0F41-A2A0-4BFA-AA17-F513268EFBE4}" destId="{9B25AA18-5A8C-466C-A9BC-6310F15D5405}" srcOrd="2" destOrd="0" presId="urn:microsoft.com/office/officeart/2005/8/layout/hierarchy1"/>
    <dgm:cxn modelId="{E4D7B16E-3600-4DAB-9BD3-158E5C4C2CE6}" type="presParOf" srcId="{D7CD0F41-A2A0-4BFA-AA17-F513268EFBE4}" destId="{6C352406-4BF6-45E0-AF06-14A02E8FDCF2}" srcOrd="3" destOrd="0" presId="urn:microsoft.com/office/officeart/2005/8/layout/hierarchy1"/>
    <dgm:cxn modelId="{097B2E91-BD2A-4F91-9513-09D319DA9BC7}" type="presParOf" srcId="{6C352406-4BF6-45E0-AF06-14A02E8FDCF2}" destId="{7D6CA9EB-9DE6-40CB-AC80-35F867DF3A03}" srcOrd="0" destOrd="0" presId="urn:microsoft.com/office/officeart/2005/8/layout/hierarchy1"/>
    <dgm:cxn modelId="{2EE120B7-114C-405C-8C93-45681C3A3EAB}" type="presParOf" srcId="{7D6CA9EB-9DE6-40CB-AC80-35F867DF3A03}" destId="{FA3EE902-24FB-4E40-9D90-A83D944E07F1}" srcOrd="0" destOrd="0" presId="urn:microsoft.com/office/officeart/2005/8/layout/hierarchy1"/>
    <dgm:cxn modelId="{7C266C45-0C9E-41AD-A5A9-C94DE9A24BF6}" type="presParOf" srcId="{7D6CA9EB-9DE6-40CB-AC80-35F867DF3A03}" destId="{FC7185CF-55BB-49B1-BCCD-74734B2A6F4A}" srcOrd="1" destOrd="0" presId="urn:microsoft.com/office/officeart/2005/8/layout/hierarchy1"/>
    <dgm:cxn modelId="{440BEB8E-3567-45FF-A0D2-2642CFCEBDDB}" type="presParOf" srcId="{6C352406-4BF6-45E0-AF06-14A02E8FDCF2}" destId="{BAAE814A-CBEC-413A-98CF-C89C9E5285C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25AA18-5A8C-466C-A9BC-6310F15D5405}">
      <dsp:nvSpPr>
        <dsp:cNvPr id="0" name=""/>
        <dsp:cNvSpPr/>
      </dsp:nvSpPr>
      <dsp:spPr>
        <a:xfrm>
          <a:off x="4510247" y="1101407"/>
          <a:ext cx="1059782" cy="5043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3706"/>
              </a:lnTo>
              <a:lnTo>
                <a:pt x="1059782" y="343706"/>
              </a:lnTo>
              <a:lnTo>
                <a:pt x="1059782" y="50436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28B606-47F6-4152-8A0E-81CBB59A3CB6}">
      <dsp:nvSpPr>
        <dsp:cNvPr id="0" name=""/>
        <dsp:cNvSpPr/>
      </dsp:nvSpPr>
      <dsp:spPr>
        <a:xfrm>
          <a:off x="3450464" y="2706978"/>
          <a:ext cx="1059782" cy="5043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3706"/>
              </a:lnTo>
              <a:lnTo>
                <a:pt x="1059782" y="343706"/>
              </a:lnTo>
              <a:lnTo>
                <a:pt x="1059782" y="504360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55C7D7-20D6-4724-B64C-72ABEB0CB34E}">
      <dsp:nvSpPr>
        <dsp:cNvPr id="0" name=""/>
        <dsp:cNvSpPr/>
      </dsp:nvSpPr>
      <dsp:spPr>
        <a:xfrm>
          <a:off x="2390681" y="2706978"/>
          <a:ext cx="1059782" cy="504360"/>
        </a:xfrm>
        <a:custGeom>
          <a:avLst/>
          <a:gdLst/>
          <a:ahLst/>
          <a:cxnLst/>
          <a:rect l="0" t="0" r="0" b="0"/>
          <a:pathLst>
            <a:path>
              <a:moveTo>
                <a:pt x="1059782" y="0"/>
              </a:moveTo>
              <a:lnTo>
                <a:pt x="1059782" y="343706"/>
              </a:lnTo>
              <a:lnTo>
                <a:pt x="0" y="343706"/>
              </a:lnTo>
              <a:lnTo>
                <a:pt x="0" y="504360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F44CD1-C4E2-412D-8893-DB67A6BCCEFD}">
      <dsp:nvSpPr>
        <dsp:cNvPr id="0" name=""/>
        <dsp:cNvSpPr/>
      </dsp:nvSpPr>
      <dsp:spPr>
        <a:xfrm>
          <a:off x="3450464" y="1101407"/>
          <a:ext cx="1059782" cy="504360"/>
        </a:xfrm>
        <a:custGeom>
          <a:avLst/>
          <a:gdLst/>
          <a:ahLst/>
          <a:cxnLst/>
          <a:rect l="0" t="0" r="0" b="0"/>
          <a:pathLst>
            <a:path>
              <a:moveTo>
                <a:pt x="1059782" y="0"/>
              </a:moveTo>
              <a:lnTo>
                <a:pt x="1059782" y="343706"/>
              </a:lnTo>
              <a:lnTo>
                <a:pt x="0" y="343706"/>
              </a:lnTo>
              <a:lnTo>
                <a:pt x="0" y="50436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9FEDF9-6D28-4BDA-A926-795D08939800}">
      <dsp:nvSpPr>
        <dsp:cNvPr id="0" name=""/>
        <dsp:cNvSpPr/>
      </dsp:nvSpPr>
      <dsp:spPr>
        <a:xfrm>
          <a:off x="3643152" y="197"/>
          <a:ext cx="1734189" cy="1101210"/>
        </a:xfrm>
        <a:prstGeom prst="roundRect">
          <a:avLst>
            <a:gd name="adj" fmla="val 10000"/>
          </a:avLst>
        </a:prstGeom>
        <a:solidFill>
          <a:srgbClr val="002060"/>
        </a:solidFill>
        <a:ln w="1905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586A85-20B3-447B-B1DC-EE025DA619F0}">
      <dsp:nvSpPr>
        <dsp:cNvPr id="0" name=""/>
        <dsp:cNvSpPr/>
      </dsp:nvSpPr>
      <dsp:spPr>
        <a:xfrm>
          <a:off x="3835840" y="183250"/>
          <a:ext cx="1734189" cy="11012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>
              <a:latin typeface="Arial Narrow" pitchFamily="34" charset="0"/>
            </a:rPr>
            <a:t>Substância</a:t>
          </a:r>
          <a:endParaRPr lang="pt-BR" sz="2400" kern="1200" dirty="0">
            <a:latin typeface="Arial Narrow" pitchFamily="34" charset="0"/>
          </a:endParaRPr>
        </a:p>
      </dsp:txBody>
      <dsp:txXfrm>
        <a:off x="3868093" y="215503"/>
        <a:ext cx="1669683" cy="1036704"/>
      </dsp:txXfrm>
    </dsp:sp>
    <dsp:sp modelId="{D7177153-3571-49BA-BADE-A5D337DB1115}">
      <dsp:nvSpPr>
        <dsp:cNvPr id="0" name=""/>
        <dsp:cNvSpPr/>
      </dsp:nvSpPr>
      <dsp:spPr>
        <a:xfrm>
          <a:off x="2583369" y="1605767"/>
          <a:ext cx="1734189" cy="1101210"/>
        </a:xfrm>
        <a:prstGeom prst="roundRect">
          <a:avLst>
            <a:gd name="adj" fmla="val 10000"/>
          </a:avLst>
        </a:prstGeom>
        <a:solidFill>
          <a:srgbClr val="FFC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525BC1-6584-4CD8-AC01-084BB9A24C01}">
      <dsp:nvSpPr>
        <dsp:cNvPr id="0" name=""/>
        <dsp:cNvSpPr/>
      </dsp:nvSpPr>
      <dsp:spPr>
        <a:xfrm>
          <a:off x="2776057" y="1788821"/>
          <a:ext cx="1734189" cy="11012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>
              <a:latin typeface="Arial Narrow" pitchFamily="34" charset="0"/>
            </a:rPr>
            <a:t>Composta ou Mistura</a:t>
          </a:r>
          <a:endParaRPr lang="pt-BR" sz="2400" kern="1200" dirty="0">
            <a:latin typeface="Arial Narrow" pitchFamily="34" charset="0"/>
          </a:endParaRPr>
        </a:p>
      </dsp:txBody>
      <dsp:txXfrm>
        <a:off x="2808310" y="1821074"/>
        <a:ext cx="1669683" cy="1036704"/>
      </dsp:txXfrm>
    </dsp:sp>
    <dsp:sp modelId="{CAE9DEFE-03A6-4B4A-AB8C-4109E91853BF}">
      <dsp:nvSpPr>
        <dsp:cNvPr id="0" name=""/>
        <dsp:cNvSpPr/>
      </dsp:nvSpPr>
      <dsp:spPr>
        <a:xfrm>
          <a:off x="1523587" y="3211338"/>
          <a:ext cx="1734189" cy="1101210"/>
        </a:xfrm>
        <a:prstGeom prst="roundRect">
          <a:avLst>
            <a:gd name="adj" fmla="val 10000"/>
          </a:avLst>
        </a:prstGeom>
        <a:solidFill>
          <a:srgbClr val="00421E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69D693-1D6B-4076-A876-1F4CD7D0864C}">
      <dsp:nvSpPr>
        <dsp:cNvPr id="0" name=""/>
        <dsp:cNvSpPr/>
      </dsp:nvSpPr>
      <dsp:spPr>
        <a:xfrm>
          <a:off x="1716274" y="3394392"/>
          <a:ext cx="1734189" cy="11012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00421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>
              <a:latin typeface="Arial Narrow" pitchFamily="34" charset="0"/>
            </a:rPr>
            <a:t>Homogênea</a:t>
          </a:r>
          <a:endParaRPr lang="pt-BR" sz="2400" kern="1200" dirty="0">
            <a:latin typeface="Arial Narrow" pitchFamily="34" charset="0"/>
          </a:endParaRPr>
        </a:p>
      </dsp:txBody>
      <dsp:txXfrm>
        <a:off x="1748527" y="3426645"/>
        <a:ext cx="1669683" cy="1036704"/>
      </dsp:txXfrm>
    </dsp:sp>
    <dsp:sp modelId="{25EEC480-B38D-4254-985C-3ECD415A596E}">
      <dsp:nvSpPr>
        <dsp:cNvPr id="0" name=""/>
        <dsp:cNvSpPr/>
      </dsp:nvSpPr>
      <dsp:spPr>
        <a:xfrm>
          <a:off x="3643152" y="3211338"/>
          <a:ext cx="1734189" cy="1101210"/>
        </a:xfrm>
        <a:prstGeom prst="roundRect">
          <a:avLst>
            <a:gd name="adj" fmla="val 10000"/>
          </a:avLst>
        </a:prstGeom>
        <a:solidFill>
          <a:srgbClr val="F0540E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D5EC65-C91A-4CA2-AFBF-23CC80E3264C}">
      <dsp:nvSpPr>
        <dsp:cNvPr id="0" name=""/>
        <dsp:cNvSpPr/>
      </dsp:nvSpPr>
      <dsp:spPr>
        <a:xfrm>
          <a:off x="3835840" y="3394392"/>
          <a:ext cx="1734189" cy="11012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F0540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>
              <a:latin typeface="Arial Narrow" pitchFamily="34" charset="0"/>
            </a:rPr>
            <a:t>Heterogênea</a:t>
          </a:r>
          <a:endParaRPr lang="pt-BR" sz="2400" kern="1200" dirty="0">
            <a:latin typeface="Arial Narrow" pitchFamily="34" charset="0"/>
          </a:endParaRPr>
        </a:p>
      </dsp:txBody>
      <dsp:txXfrm>
        <a:off x="3868093" y="3426645"/>
        <a:ext cx="1669683" cy="1036704"/>
      </dsp:txXfrm>
    </dsp:sp>
    <dsp:sp modelId="{FA3EE902-24FB-4E40-9D90-A83D944E07F1}">
      <dsp:nvSpPr>
        <dsp:cNvPr id="0" name=""/>
        <dsp:cNvSpPr/>
      </dsp:nvSpPr>
      <dsp:spPr>
        <a:xfrm>
          <a:off x="4702935" y="1605767"/>
          <a:ext cx="1734189" cy="1101210"/>
        </a:xfrm>
        <a:prstGeom prst="roundRect">
          <a:avLst>
            <a:gd name="adj" fmla="val 10000"/>
          </a:avLst>
        </a:prstGeom>
        <a:solidFill>
          <a:srgbClr val="FF0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7185CF-55BB-49B1-BCCD-74734B2A6F4A}">
      <dsp:nvSpPr>
        <dsp:cNvPr id="0" name=""/>
        <dsp:cNvSpPr/>
      </dsp:nvSpPr>
      <dsp:spPr>
        <a:xfrm>
          <a:off x="4895623" y="1788821"/>
          <a:ext cx="1734189" cy="11012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>
              <a:latin typeface="Arial Narrow" pitchFamily="34" charset="0"/>
            </a:rPr>
            <a:t>Pura</a:t>
          </a:r>
          <a:endParaRPr lang="pt-BR" sz="2400" kern="1200" dirty="0">
            <a:latin typeface="Arial Narrow" pitchFamily="34" charset="0"/>
          </a:endParaRPr>
        </a:p>
      </dsp:txBody>
      <dsp:txXfrm>
        <a:off x="4927876" y="1821074"/>
        <a:ext cx="1669683" cy="10367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280513-D1CB-47ED-95A5-42C41B61E582}" type="datetimeFigureOut">
              <a:rPr lang="pt-BR" smtClean="0"/>
              <a:t>07/08/2011</a:t>
            </a:fld>
            <a:endParaRPr lang="pt-BR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B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3DDE47-9490-4DB6-AC0F-686C793EB1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1930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3DDE47-9490-4DB6-AC0F-686C793EB1BA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8094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28" name="Marcador de Posição d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C059E01-AAAF-46E9-8663-03AFCC820044}" type="datetimeFigureOut">
              <a:rPr lang="pt-BR" smtClean="0"/>
              <a:t>07/08/2011</a:t>
            </a:fld>
            <a:endParaRPr lang="pt-BR"/>
          </a:p>
        </p:txBody>
      </p:sp>
      <p:sp>
        <p:nvSpPr>
          <p:cNvPr id="17" name="Marcador de Posição do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9" name="Marcador de Posição do Número do Diapositivo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D6411ED-463E-4410-AF28-A05C37FDC282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59E01-AAAF-46E9-8663-03AFCC820044}" type="datetimeFigureOut">
              <a:rPr lang="pt-BR" smtClean="0"/>
              <a:t>07/08/2011</a:t>
            </a:fld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411ED-463E-4410-AF28-A05C37FDC28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C059E01-AAAF-46E9-8663-03AFCC820044}" type="datetimeFigureOut">
              <a:rPr lang="pt-BR" smtClean="0"/>
              <a:t>07/08/2011</a:t>
            </a:fld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c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D6411ED-463E-4410-AF28-A05C37FDC282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59E01-AAAF-46E9-8663-03AFCC820044}" type="datetimeFigureOut">
              <a:rPr lang="pt-BR" smtClean="0"/>
              <a:t>07/08/2011</a:t>
            </a:fld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D6411ED-463E-4410-AF28-A05C37FDC282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Marcador de Posição de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7" name="Rec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2" name="Marcador de Posição d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59E01-AAAF-46E9-8663-03AFCC820044}" type="datetimeFigureOut">
              <a:rPr lang="pt-BR" smtClean="0"/>
              <a:t>07/08/2011</a:t>
            </a:fld>
            <a:endParaRPr lang="pt-BR"/>
          </a:p>
        </p:txBody>
      </p:sp>
      <p:sp>
        <p:nvSpPr>
          <p:cNvPr id="13" name="Marcador de Posição do Número do Diapositivo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D6411ED-463E-4410-AF28-A05C37FDC282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Marcador de Posição do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Marcador de Posição de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8" name="Marcador de Posição d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C059E01-AAAF-46E9-8663-03AFCC820044}" type="datetimeFigureOut">
              <a:rPr lang="pt-BR" smtClean="0"/>
              <a:t>07/08/2011</a:t>
            </a:fld>
            <a:endParaRPr lang="pt-BR"/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D6411ED-463E-4410-AF28-A05C37FDC282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Marcador de Posição do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3" name="Marcador de Posição de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0" name="Marcador de Posição d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C059E01-AAAF-46E9-8663-03AFCC820044}" type="datetimeFigureOut">
              <a:rPr lang="pt-BR" smtClean="0"/>
              <a:t>07/08/2011</a:t>
            </a:fld>
            <a:endParaRPr lang="pt-BR"/>
          </a:p>
        </p:txBody>
      </p:sp>
      <p:sp>
        <p:nvSpPr>
          <p:cNvPr id="12" name="Marcador de Posição do Número do Diapositivo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D6411ED-463E-4410-AF28-A05C37FDC282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Marcador de Posição do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16" name="Marcador de Posição do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15" name="Marcador de Posição do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59E01-AAAF-46E9-8663-03AFCC820044}" type="datetimeFigureOut">
              <a:rPr lang="pt-BR" smtClean="0"/>
              <a:t>07/08/2011</a:t>
            </a:fld>
            <a:endParaRPr lang="pt-BR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D6411ED-463E-4410-AF28-A05C37FDC28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59E01-AAAF-46E9-8663-03AFCC820044}" type="datetimeFigureOut">
              <a:rPr lang="pt-BR" smtClean="0"/>
              <a:t>07/08/2011</a:t>
            </a:fld>
            <a:endParaRPr lang="pt-BR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D6411ED-463E-4410-AF28-A05C37FDC28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59E01-AAAF-46E9-8663-03AFCC820044}" type="datetimeFigureOut">
              <a:rPr lang="pt-BR" smtClean="0"/>
              <a:t>07/08/2011</a:t>
            </a:fld>
            <a:endParaRPr lang="pt-B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D6411ED-463E-4410-AF28-A05C37FDC282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9" name="Marcador de Posição de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8" name="Rec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1" name="Rec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Marcador de Posição d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C059E01-AAAF-46E9-8663-03AFCC820044}" type="datetimeFigureOut">
              <a:rPr lang="pt-BR" smtClean="0"/>
              <a:t>07/08/2011</a:t>
            </a:fld>
            <a:endParaRPr lang="pt-BR"/>
          </a:p>
        </p:txBody>
      </p:sp>
      <p:sp>
        <p:nvSpPr>
          <p:cNvPr id="13" name="Marcador de Posição do Número do Diapositivo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D6411ED-463E-4410-AF28-A05C37FDC282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Marcador de Posição do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t-BR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Marcador de Posição do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C059E01-AAAF-46E9-8663-03AFCC820044}" type="datetimeFigureOut">
              <a:rPr lang="pt-BR" smtClean="0"/>
              <a:t>07/08/2011</a:t>
            </a:fld>
            <a:endParaRPr lang="pt-BR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Rec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D6411ED-463E-4410-AF28-A05C37FDC282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8800" dirty="0" smtClean="0">
                <a:latin typeface="Arial Rounded MT Bold" pitchFamily="34" charset="0"/>
              </a:rPr>
              <a:t>QUÍMICA</a:t>
            </a:r>
            <a:endParaRPr lang="pt-BR" sz="8800" dirty="0">
              <a:latin typeface="Arial Rounded MT Bold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>
                <a:latin typeface="Arial Narrow" pitchFamily="34" charset="0"/>
              </a:rPr>
              <a:t>Substâncias e Métodos de Separação</a:t>
            </a:r>
            <a:endParaRPr lang="pt-BR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0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latin typeface="Arial Narrow" pitchFamily="34" charset="0"/>
              </a:rPr>
              <a:t>Cristalização fracionada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4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u="sng" dirty="0" smtClean="0">
                <a:latin typeface="Arial Narrow" pitchFamily="34" charset="0"/>
              </a:rPr>
              <a:t>Como funciona:</a:t>
            </a:r>
            <a:r>
              <a:rPr lang="pt-BR" dirty="0" smtClean="0">
                <a:latin typeface="Arial Narrow" pitchFamily="34" charset="0"/>
              </a:rPr>
              <a:t> ao evaporar lentamente parte do líquido (solvente), a substância menos solúvel se cristaliza antes da outra, separando-se da mistura.</a:t>
            </a:r>
          </a:p>
          <a:p>
            <a:r>
              <a:rPr lang="pt-BR" u="sng" dirty="0" smtClean="0">
                <a:latin typeface="Arial Narrow" pitchFamily="34" charset="0"/>
              </a:rPr>
              <a:t>No que se baseia</a:t>
            </a:r>
            <a:r>
              <a:rPr lang="pt-BR" dirty="0" smtClean="0">
                <a:latin typeface="Arial Narrow" pitchFamily="34" charset="0"/>
              </a:rPr>
              <a:t>: diferença acentuada entre as solubilidades das substâncias.</a:t>
            </a:r>
          </a:p>
          <a:p>
            <a:r>
              <a:rPr lang="pt-BR" u="sng" dirty="0" smtClean="0">
                <a:latin typeface="Arial Narrow" pitchFamily="34" charset="0"/>
              </a:rPr>
              <a:t>Tipo:</a:t>
            </a:r>
            <a:r>
              <a:rPr lang="pt-BR" b="1" dirty="0" smtClean="0">
                <a:latin typeface="Arial Narrow" pitchFamily="34" charset="0"/>
              </a:rPr>
              <a:t> </a:t>
            </a:r>
            <a:r>
              <a:rPr lang="pt-BR" dirty="0" smtClean="0">
                <a:latin typeface="Arial Narrow" pitchFamily="34" charset="0"/>
              </a:rPr>
              <a:t>sólido-líquido. Ex.: água do mar.</a:t>
            </a:r>
            <a:endParaRPr lang="pt-BR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30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 Narrow" pitchFamily="34" charset="0"/>
              </a:rPr>
              <a:t>Separação Magnética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4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u="sng" dirty="0" smtClean="0">
                <a:latin typeface="Arial Narrow" pitchFamily="34" charset="0"/>
              </a:rPr>
              <a:t>Como funciona:</a:t>
            </a:r>
            <a:r>
              <a:rPr lang="pt-BR" dirty="0" smtClean="0">
                <a:latin typeface="Arial Narrow" pitchFamily="34" charset="0"/>
              </a:rPr>
              <a:t> submete-se a mistura à ação de um ímã. O componente que sofre magnetismo é atraído e separado dos demais.</a:t>
            </a:r>
          </a:p>
          <a:p>
            <a:r>
              <a:rPr lang="pt-BR" u="sng" dirty="0" smtClean="0">
                <a:latin typeface="Arial Narrow" pitchFamily="34" charset="0"/>
              </a:rPr>
              <a:t>No que se baseia:</a:t>
            </a:r>
            <a:r>
              <a:rPr lang="pt-BR" dirty="0" smtClean="0">
                <a:latin typeface="Arial Narrow" pitchFamily="34" charset="0"/>
              </a:rPr>
              <a:t> propriedades magnéticas de um dos componentes.</a:t>
            </a:r>
          </a:p>
          <a:p>
            <a:r>
              <a:rPr lang="pt-BR" u="sng" dirty="0" smtClean="0">
                <a:latin typeface="Arial Narrow" pitchFamily="34" charset="0"/>
              </a:rPr>
              <a:t>Tipo:</a:t>
            </a:r>
            <a:r>
              <a:rPr lang="pt-BR" b="1" dirty="0" smtClean="0">
                <a:latin typeface="Arial Narrow" pitchFamily="34" charset="0"/>
              </a:rPr>
              <a:t> </a:t>
            </a:r>
            <a:r>
              <a:rPr lang="pt-BR" dirty="0" smtClean="0">
                <a:latin typeface="Arial Narrow" pitchFamily="34" charset="0"/>
              </a:rPr>
              <a:t>sólido-sólido. Ex.: ferro + enxofre.</a:t>
            </a:r>
            <a:endParaRPr lang="pt-BR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45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 Narrow" pitchFamily="34" charset="0"/>
              </a:rPr>
              <a:t>Sublimação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4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u="sng" dirty="0" smtClean="0">
                <a:latin typeface="Arial Narrow" pitchFamily="34" charset="0"/>
              </a:rPr>
              <a:t>Como funciona:</a:t>
            </a:r>
            <a:r>
              <a:rPr lang="pt-BR" dirty="0" smtClean="0">
                <a:latin typeface="Arial Narrow" pitchFamily="34" charset="0"/>
              </a:rPr>
              <a:t> a mistura é aquecida, a substância sublima e, quando o vapor encontra uma superfície fria, volta a cristalizar. As impurezas ficam retidas.</a:t>
            </a:r>
          </a:p>
          <a:p>
            <a:r>
              <a:rPr lang="pt-BR" u="sng" dirty="0" smtClean="0">
                <a:latin typeface="Arial Narrow" pitchFamily="34" charset="0"/>
              </a:rPr>
              <a:t>No que se baseia:</a:t>
            </a:r>
            <a:r>
              <a:rPr lang="pt-BR" dirty="0" smtClean="0">
                <a:latin typeface="Arial Narrow" pitchFamily="34" charset="0"/>
              </a:rPr>
              <a:t> uma das substâncias sofre sublimação em condições amenas e a outra não.</a:t>
            </a:r>
          </a:p>
          <a:p>
            <a:r>
              <a:rPr lang="pt-BR" u="sng" dirty="0" smtClean="0">
                <a:latin typeface="Arial Narrow" pitchFamily="34" charset="0"/>
              </a:rPr>
              <a:t>Tipo:</a:t>
            </a:r>
            <a:r>
              <a:rPr lang="pt-BR" b="1" dirty="0" smtClean="0">
                <a:latin typeface="Arial Narrow" pitchFamily="34" charset="0"/>
              </a:rPr>
              <a:t> </a:t>
            </a:r>
            <a:r>
              <a:rPr lang="pt-BR" dirty="0" smtClean="0">
                <a:latin typeface="Arial Narrow" pitchFamily="34" charset="0"/>
              </a:rPr>
              <a:t>sólido-sólido. Ex.: iodo + impurezas.</a:t>
            </a:r>
            <a:endParaRPr lang="pt-BR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79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 Narrow" pitchFamily="34" charset="0"/>
              </a:rPr>
              <a:t>Catação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4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u="sng" dirty="0" smtClean="0">
                <a:latin typeface="Arial Narrow" pitchFamily="34" charset="0"/>
              </a:rPr>
              <a:t>Como funciona:</a:t>
            </a:r>
            <a:r>
              <a:rPr lang="pt-BR" dirty="0" smtClean="0">
                <a:latin typeface="Arial Narrow" pitchFamily="34" charset="0"/>
              </a:rPr>
              <a:t> método rudimentar que utiliza as mãos ou uma pinça para separar os componentes da mistura.</a:t>
            </a:r>
          </a:p>
          <a:p>
            <a:r>
              <a:rPr lang="pt-BR" u="sng" dirty="0" smtClean="0">
                <a:latin typeface="Arial Narrow" pitchFamily="34" charset="0"/>
              </a:rPr>
              <a:t>No que se baseia: </a:t>
            </a:r>
            <a:r>
              <a:rPr lang="pt-BR" dirty="0" smtClean="0">
                <a:latin typeface="Arial Narrow" pitchFamily="34" charset="0"/>
              </a:rPr>
              <a:t>diferença de tamanho e de aspecto das partículas.</a:t>
            </a:r>
            <a:r>
              <a:rPr lang="pt-BR" u="sng" dirty="0" smtClean="0">
                <a:latin typeface="Arial Narrow" pitchFamily="34" charset="0"/>
              </a:rPr>
              <a:t> </a:t>
            </a:r>
            <a:endParaRPr lang="pt-BR" dirty="0" smtClean="0">
              <a:latin typeface="Arial Narrow" pitchFamily="34" charset="0"/>
            </a:endParaRPr>
          </a:p>
          <a:p>
            <a:r>
              <a:rPr lang="pt-BR" u="sng" dirty="0" smtClean="0">
                <a:latin typeface="Arial Narrow" pitchFamily="34" charset="0"/>
              </a:rPr>
              <a:t>Tipo:</a:t>
            </a:r>
            <a:r>
              <a:rPr lang="pt-BR" dirty="0" smtClean="0">
                <a:latin typeface="Arial Narrow" pitchFamily="34" charset="0"/>
              </a:rPr>
              <a:t> sólido-sólido. Ex.: feijão + impurezas.</a:t>
            </a:r>
            <a:endParaRPr lang="pt-BR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latin typeface="Arial Narrow" pitchFamily="34" charset="0"/>
              </a:rPr>
              <a:t>Peneiração ou Tamisação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u="sng" dirty="0">
                <a:latin typeface="Arial Narrow" pitchFamily="34" charset="0"/>
              </a:rPr>
              <a:t>Como funciona:</a:t>
            </a:r>
            <a:r>
              <a:rPr lang="pt-BR" dirty="0">
                <a:latin typeface="Arial Narrow" pitchFamily="34" charset="0"/>
              </a:rPr>
              <a:t> </a:t>
            </a:r>
            <a:r>
              <a:rPr lang="pt-BR" dirty="0" smtClean="0">
                <a:latin typeface="Arial Narrow" pitchFamily="34" charset="0"/>
              </a:rPr>
              <a:t>agita-se a peneira, o componente de granulação menor atravessa a malha e é recolhido.</a:t>
            </a:r>
            <a:endParaRPr lang="pt-BR" dirty="0">
              <a:latin typeface="Arial Narrow" pitchFamily="34" charset="0"/>
            </a:endParaRPr>
          </a:p>
          <a:p>
            <a:r>
              <a:rPr lang="pt-BR" u="sng" dirty="0">
                <a:latin typeface="Arial Narrow" pitchFamily="34" charset="0"/>
              </a:rPr>
              <a:t>No que se baseia:</a:t>
            </a:r>
            <a:r>
              <a:rPr lang="pt-BR" dirty="0">
                <a:latin typeface="Arial Narrow" pitchFamily="34" charset="0"/>
              </a:rPr>
              <a:t> </a:t>
            </a:r>
            <a:r>
              <a:rPr lang="pt-BR" dirty="0" smtClean="0">
                <a:latin typeface="Arial Narrow" pitchFamily="34" charset="0"/>
              </a:rPr>
              <a:t>diferença de granulação dos componentes.</a:t>
            </a:r>
            <a:endParaRPr lang="pt-BR" dirty="0">
              <a:latin typeface="Arial Narrow" pitchFamily="34" charset="0"/>
            </a:endParaRPr>
          </a:p>
          <a:p>
            <a:r>
              <a:rPr lang="pt-BR" u="sng" dirty="0">
                <a:latin typeface="Arial Narrow" pitchFamily="34" charset="0"/>
              </a:rPr>
              <a:t>Tipo</a:t>
            </a:r>
            <a:r>
              <a:rPr lang="pt-BR" u="sng" dirty="0" smtClean="0">
                <a:latin typeface="Arial Narrow" pitchFamily="34" charset="0"/>
              </a:rPr>
              <a:t>:</a:t>
            </a:r>
            <a:r>
              <a:rPr lang="pt-BR" dirty="0" smtClean="0">
                <a:latin typeface="Arial Narrow" pitchFamily="34" charset="0"/>
              </a:rPr>
              <a:t> sólido-sólido. Ex.: areia fina + pedras.</a:t>
            </a:r>
            <a:endParaRPr lang="pt-BR" dirty="0">
              <a:latin typeface="Arial Narrow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0703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 Narrow" pitchFamily="34" charset="0"/>
              </a:rPr>
              <a:t>Ventilação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u="sng" dirty="0">
                <a:latin typeface="Arial Narrow" pitchFamily="34" charset="0"/>
              </a:rPr>
              <a:t>Como funciona:</a:t>
            </a:r>
            <a:r>
              <a:rPr lang="pt-BR" dirty="0">
                <a:latin typeface="Arial Narrow" pitchFamily="34" charset="0"/>
              </a:rPr>
              <a:t> </a:t>
            </a:r>
            <a:r>
              <a:rPr lang="pt-BR" dirty="0" smtClean="0">
                <a:latin typeface="Arial Narrow" pitchFamily="34" charset="0"/>
              </a:rPr>
              <a:t>passa-se uma corrente de ar pela mistura, o sólido menos denso é arrastado e separado do mais denso.</a:t>
            </a:r>
            <a:endParaRPr lang="pt-BR" dirty="0">
              <a:latin typeface="Arial Narrow" pitchFamily="34" charset="0"/>
            </a:endParaRPr>
          </a:p>
          <a:p>
            <a:r>
              <a:rPr lang="pt-BR" u="sng" dirty="0">
                <a:latin typeface="Arial Narrow" pitchFamily="34" charset="0"/>
              </a:rPr>
              <a:t>No que se baseia:</a:t>
            </a:r>
            <a:r>
              <a:rPr lang="pt-BR" dirty="0">
                <a:latin typeface="Arial Narrow" pitchFamily="34" charset="0"/>
              </a:rPr>
              <a:t> </a:t>
            </a:r>
            <a:r>
              <a:rPr lang="pt-BR" dirty="0" smtClean="0">
                <a:latin typeface="Arial Narrow" pitchFamily="34" charset="0"/>
              </a:rPr>
              <a:t>diferença de densidade entre os sólidos.</a:t>
            </a:r>
            <a:endParaRPr lang="pt-BR" dirty="0">
              <a:latin typeface="Arial Narrow" pitchFamily="34" charset="0"/>
            </a:endParaRPr>
          </a:p>
          <a:p>
            <a:r>
              <a:rPr lang="pt-BR" u="sng" dirty="0">
                <a:latin typeface="Arial Narrow" pitchFamily="34" charset="0"/>
              </a:rPr>
              <a:t>Tipo</a:t>
            </a:r>
            <a:r>
              <a:rPr lang="pt-BR" u="sng" dirty="0" smtClean="0">
                <a:latin typeface="Arial Narrow" pitchFamily="34" charset="0"/>
              </a:rPr>
              <a:t>:</a:t>
            </a:r>
            <a:r>
              <a:rPr lang="pt-BR" dirty="0" smtClean="0">
                <a:latin typeface="Arial Narrow" pitchFamily="34" charset="0"/>
              </a:rPr>
              <a:t> sólido-sólido. Ex.: arroz + palha.</a:t>
            </a:r>
            <a:endParaRPr lang="pt-BR" dirty="0">
              <a:latin typeface="Arial Narrow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513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 Narrow" pitchFamily="34" charset="0"/>
              </a:rPr>
              <a:t>Filtração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u="sng" dirty="0">
                <a:latin typeface="Arial Narrow" pitchFamily="34" charset="0"/>
              </a:rPr>
              <a:t>Como funciona:</a:t>
            </a:r>
            <a:r>
              <a:rPr lang="pt-BR" dirty="0">
                <a:latin typeface="Arial Narrow" pitchFamily="34" charset="0"/>
              </a:rPr>
              <a:t> </a:t>
            </a:r>
            <a:r>
              <a:rPr lang="pt-BR" dirty="0" smtClean="0">
                <a:latin typeface="Arial Narrow" pitchFamily="34" charset="0"/>
              </a:rPr>
              <a:t>faz-se a mistura passar por um filtro, que pode ser de papel: o líquido atravessa o filtro enquanto o sólido fica retido.</a:t>
            </a:r>
            <a:endParaRPr lang="pt-BR" dirty="0">
              <a:latin typeface="Arial Narrow" pitchFamily="34" charset="0"/>
            </a:endParaRPr>
          </a:p>
          <a:p>
            <a:r>
              <a:rPr lang="pt-BR" u="sng" dirty="0">
                <a:latin typeface="Arial Narrow" pitchFamily="34" charset="0"/>
              </a:rPr>
              <a:t>No que se baseia</a:t>
            </a:r>
            <a:r>
              <a:rPr lang="pt-BR" u="sng" dirty="0" smtClean="0">
                <a:latin typeface="Arial Narrow" pitchFamily="34" charset="0"/>
              </a:rPr>
              <a:t>:</a:t>
            </a:r>
            <a:r>
              <a:rPr lang="pt-BR" dirty="0" smtClean="0">
                <a:latin typeface="Arial Narrow" pitchFamily="34" charset="0"/>
              </a:rPr>
              <a:t> diferença acentuada de tamanho das partículas dos componentes.</a:t>
            </a:r>
            <a:r>
              <a:rPr lang="pt-BR" u="sng" dirty="0" smtClean="0">
                <a:latin typeface="Arial Narrow" pitchFamily="34" charset="0"/>
              </a:rPr>
              <a:t> </a:t>
            </a:r>
            <a:endParaRPr lang="pt-BR" dirty="0">
              <a:latin typeface="Arial Narrow" pitchFamily="34" charset="0"/>
            </a:endParaRPr>
          </a:p>
          <a:p>
            <a:r>
              <a:rPr lang="pt-BR" u="sng" dirty="0">
                <a:latin typeface="Arial Narrow" pitchFamily="34" charset="0"/>
              </a:rPr>
              <a:t>Tipo</a:t>
            </a:r>
            <a:r>
              <a:rPr lang="pt-BR" u="sng" dirty="0" smtClean="0">
                <a:latin typeface="Arial Narrow" pitchFamily="34" charset="0"/>
              </a:rPr>
              <a:t>:</a:t>
            </a:r>
            <a:r>
              <a:rPr lang="pt-BR" dirty="0" smtClean="0">
                <a:latin typeface="Arial Narrow" pitchFamily="34" charset="0"/>
              </a:rPr>
              <a:t> sólido-líquido. Ex.: areia + água.</a:t>
            </a:r>
            <a:endParaRPr lang="pt-BR" dirty="0">
              <a:latin typeface="Arial Narrow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725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latin typeface="Arial Narrow" pitchFamily="34" charset="0"/>
              </a:rPr>
              <a:t>Sedimentação fracionada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u="sng" dirty="0">
                <a:latin typeface="Arial Narrow" pitchFamily="34" charset="0"/>
              </a:rPr>
              <a:t>Como funciona:</a:t>
            </a:r>
            <a:r>
              <a:rPr lang="pt-BR" dirty="0">
                <a:latin typeface="Arial Narrow" pitchFamily="34" charset="0"/>
              </a:rPr>
              <a:t> </a:t>
            </a:r>
            <a:r>
              <a:rPr lang="pt-BR" dirty="0" smtClean="0">
                <a:latin typeface="Arial Narrow" pitchFamily="34" charset="0"/>
              </a:rPr>
              <a:t>adiciona-se um líquido de densidade intermediária. O sólido </a:t>
            </a:r>
            <a:r>
              <a:rPr lang="pt-BR" smtClean="0">
                <a:latin typeface="Arial Narrow" pitchFamily="34" charset="0"/>
              </a:rPr>
              <a:t>mais denso </a:t>
            </a:r>
            <a:r>
              <a:rPr lang="pt-BR" dirty="0" smtClean="0">
                <a:latin typeface="Arial Narrow" pitchFamily="34" charset="0"/>
              </a:rPr>
              <a:t>se deposita no fundo do recipiente. O menos denso flutua.</a:t>
            </a:r>
            <a:endParaRPr lang="pt-BR" dirty="0">
              <a:latin typeface="Arial Narrow" pitchFamily="34" charset="0"/>
            </a:endParaRPr>
          </a:p>
          <a:p>
            <a:r>
              <a:rPr lang="pt-BR" u="sng" dirty="0">
                <a:latin typeface="Arial Narrow" pitchFamily="34" charset="0"/>
              </a:rPr>
              <a:t>No que se baseia</a:t>
            </a:r>
            <a:r>
              <a:rPr lang="pt-BR" u="sng" dirty="0" smtClean="0">
                <a:latin typeface="Arial Narrow" pitchFamily="34" charset="0"/>
              </a:rPr>
              <a:t>:</a:t>
            </a:r>
            <a:r>
              <a:rPr lang="pt-BR" dirty="0" smtClean="0">
                <a:latin typeface="Arial Narrow" pitchFamily="34" charset="0"/>
              </a:rPr>
              <a:t> diferença acentuada de densidade entre os componentes.</a:t>
            </a:r>
            <a:r>
              <a:rPr lang="pt-BR" u="sng" dirty="0" smtClean="0">
                <a:latin typeface="Arial Narrow" pitchFamily="34" charset="0"/>
              </a:rPr>
              <a:t> </a:t>
            </a:r>
            <a:endParaRPr lang="pt-BR" dirty="0">
              <a:latin typeface="Arial Narrow" pitchFamily="34" charset="0"/>
            </a:endParaRPr>
          </a:p>
          <a:p>
            <a:r>
              <a:rPr lang="pt-BR" u="sng" dirty="0">
                <a:latin typeface="Arial Narrow" pitchFamily="34" charset="0"/>
              </a:rPr>
              <a:t>Tipo</a:t>
            </a:r>
            <a:r>
              <a:rPr lang="pt-BR" u="sng" dirty="0" smtClean="0">
                <a:latin typeface="Arial Narrow" pitchFamily="34" charset="0"/>
              </a:rPr>
              <a:t>:</a:t>
            </a:r>
            <a:r>
              <a:rPr lang="pt-BR" dirty="0" smtClean="0">
                <a:latin typeface="Arial Narrow" pitchFamily="34" charset="0"/>
              </a:rPr>
              <a:t> sólido-sólido. Ex.: areia + serragem.</a:t>
            </a:r>
            <a:endParaRPr lang="pt-BR" dirty="0">
              <a:latin typeface="Arial Narrow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216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 Narrow" pitchFamily="34" charset="0"/>
              </a:rPr>
              <a:t>Decantação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u="sng" dirty="0">
                <a:latin typeface="Arial Narrow" pitchFamily="34" charset="0"/>
              </a:rPr>
              <a:t>Como funciona:</a:t>
            </a:r>
            <a:r>
              <a:rPr lang="pt-BR" dirty="0">
                <a:latin typeface="Arial Narrow" pitchFamily="34" charset="0"/>
              </a:rPr>
              <a:t> </a:t>
            </a:r>
            <a:r>
              <a:rPr lang="pt-BR" dirty="0" smtClean="0">
                <a:latin typeface="Arial Narrow" pitchFamily="34" charset="0"/>
              </a:rPr>
              <a:t>dois ou mais líquidos imiscíveis se separam espontaneamente (o menos denso em cima). Para acelerar a separação de sólidos dispersos em líquidos, utiliza-se a centrífuga.</a:t>
            </a:r>
            <a:endParaRPr lang="pt-BR" dirty="0">
              <a:latin typeface="Arial Narrow" pitchFamily="34" charset="0"/>
            </a:endParaRPr>
          </a:p>
          <a:p>
            <a:r>
              <a:rPr lang="pt-BR" u="sng" dirty="0">
                <a:latin typeface="Arial Narrow" pitchFamily="34" charset="0"/>
              </a:rPr>
              <a:t>No que se baseia</a:t>
            </a:r>
            <a:r>
              <a:rPr lang="pt-BR" u="sng" dirty="0" smtClean="0">
                <a:latin typeface="Arial Narrow" pitchFamily="34" charset="0"/>
              </a:rPr>
              <a:t>:</a:t>
            </a:r>
            <a:r>
              <a:rPr lang="pt-BR" dirty="0" smtClean="0">
                <a:latin typeface="Arial Narrow" pitchFamily="34" charset="0"/>
              </a:rPr>
              <a:t> as substâncias são imiscíveis, não são solúveis uma na outra.</a:t>
            </a:r>
            <a:endParaRPr lang="pt-BR" dirty="0">
              <a:latin typeface="Arial Narrow" pitchFamily="34" charset="0"/>
            </a:endParaRPr>
          </a:p>
          <a:p>
            <a:r>
              <a:rPr lang="pt-BR" u="sng" dirty="0">
                <a:latin typeface="Arial Narrow" pitchFamily="34" charset="0"/>
              </a:rPr>
              <a:t>Tipo</a:t>
            </a:r>
            <a:r>
              <a:rPr lang="pt-BR" u="sng" dirty="0" smtClean="0">
                <a:latin typeface="Arial Narrow" pitchFamily="34" charset="0"/>
              </a:rPr>
              <a:t>:</a:t>
            </a:r>
            <a:r>
              <a:rPr lang="pt-BR" dirty="0" smtClean="0">
                <a:latin typeface="Arial Narrow" pitchFamily="34" charset="0"/>
              </a:rPr>
              <a:t> líquido-líquido / sólido-líquido. Ex.: óleo + água / terra + água.</a:t>
            </a:r>
            <a:endParaRPr lang="pt-BR" dirty="0">
              <a:latin typeface="Arial Narrow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0833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 Narrow" pitchFamily="34" charset="0"/>
              </a:rPr>
              <a:t>Levigação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u="sng" dirty="0">
                <a:latin typeface="Arial Narrow" pitchFamily="34" charset="0"/>
              </a:rPr>
              <a:t>Como funciona:</a:t>
            </a:r>
            <a:r>
              <a:rPr lang="pt-BR" dirty="0">
                <a:latin typeface="Arial Narrow" pitchFamily="34" charset="0"/>
              </a:rPr>
              <a:t> </a:t>
            </a:r>
            <a:r>
              <a:rPr lang="pt-BR" dirty="0" smtClean="0">
                <a:latin typeface="Arial Narrow" pitchFamily="34" charset="0"/>
              </a:rPr>
              <a:t>emprega-se uma corrente de água ou de outro líquido adequado para arrastar o componente menos denso (pulverizado).</a:t>
            </a:r>
            <a:endParaRPr lang="pt-BR" dirty="0">
              <a:latin typeface="Arial Narrow" pitchFamily="34" charset="0"/>
            </a:endParaRPr>
          </a:p>
          <a:p>
            <a:r>
              <a:rPr lang="pt-BR" u="sng" dirty="0">
                <a:latin typeface="Arial Narrow" pitchFamily="34" charset="0"/>
              </a:rPr>
              <a:t>No que se baseia</a:t>
            </a:r>
            <a:r>
              <a:rPr lang="pt-BR" u="sng" dirty="0" smtClean="0">
                <a:latin typeface="Arial Narrow" pitchFamily="34" charset="0"/>
              </a:rPr>
              <a:t>:</a:t>
            </a:r>
            <a:r>
              <a:rPr lang="pt-BR" dirty="0" smtClean="0">
                <a:latin typeface="Arial Narrow" pitchFamily="34" charset="0"/>
              </a:rPr>
              <a:t> um dos componentes (em forma de pó) é facilmente arrastado por um líquido e outro não.</a:t>
            </a:r>
            <a:r>
              <a:rPr lang="pt-BR" u="sng" dirty="0" smtClean="0">
                <a:latin typeface="Arial Narrow" pitchFamily="34" charset="0"/>
              </a:rPr>
              <a:t> </a:t>
            </a:r>
            <a:endParaRPr lang="pt-BR" dirty="0">
              <a:latin typeface="Arial Narrow" pitchFamily="34" charset="0"/>
            </a:endParaRPr>
          </a:p>
          <a:p>
            <a:r>
              <a:rPr lang="pt-BR" u="sng" dirty="0">
                <a:latin typeface="Arial Narrow" pitchFamily="34" charset="0"/>
              </a:rPr>
              <a:t>Tipo</a:t>
            </a:r>
            <a:r>
              <a:rPr lang="pt-BR" u="sng" dirty="0" smtClean="0">
                <a:latin typeface="Arial Narrow" pitchFamily="34" charset="0"/>
              </a:rPr>
              <a:t>:</a:t>
            </a:r>
            <a:r>
              <a:rPr lang="pt-BR" dirty="0" smtClean="0">
                <a:latin typeface="Arial Narrow" pitchFamily="34" charset="0"/>
              </a:rPr>
              <a:t> sólido-sólido. Ex.: ouro + impurezas em pó.</a:t>
            </a:r>
            <a:endParaRPr lang="pt-BR" dirty="0">
              <a:latin typeface="Arial Narrow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4295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 Narrow" pitchFamily="34" charset="0"/>
              </a:rPr>
              <a:t>Substâncias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latin typeface="Arial Narrow" pitchFamily="34" charset="0"/>
              </a:rPr>
              <a:t>Puras: possuem as mesmas moléculas em toda sua composição, mesmo que essas moléculas sejam formadas por átomos diferentes.</a:t>
            </a:r>
          </a:p>
          <a:p>
            <a:r>
              <a:rPr lang="pt-BR" dirty="0" smtClean="0">
                <a:latin typeface="Arial Narrow" pitchFamily="34" charset="0"/>
              </a:rPr>
              <a:t>Compostas ou misturas: possuem moléculas diferentes.</a:t>
            </a:r>
          </a:p>
          <a:p>
            <a:r>
              <a:rPr lang="pt-BR" dirty="0" smtClean="0">
                <a:latin typeface="Arial Narrow" pitchFamily="34" charset="0"/>
              </a:rPr>
              <a:t>Homogênea: quando a aparência da substância demonstra a mesma </a:t>
            </a:r>
            <a:r>
              <a:rPr lang="pt-BR" dirty="0" smtClean="0">
                <a:latin typeface="Arial Narrow" pitchFamily="34" charset="0"/>
              </a:rPr>
              <a:t>característica. </a:t>
            </a:r>
            <a:r>
              <a:rPr lang="pt-BR" dirty="0" smtClean="0">
                <a:latin typeface="Arial Narrow" pitchFamily="34" charset="0"/>
              </a:rPr>
              <a:t>Ex.: água + álcool.</a:t>
            </a:r>
          </a:p>
          <a:p>
            <a:r>
              <a:rPr lang="pt-BR" dirty="0" smtClean="0">
                <a:latin typeface="Arial Narrow" pitchFamily="34" charset="0"/>
              </a:rPr>
              <a:t>Heterogênea: quando a aparência da substância demonstra duas ou mais fases. Ex.: água + areia.</a:t>
            </a:r>
            <a:endParaRPr lang="pt-BR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65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835696" y="148478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 Narrow" pitchFamily="34" charset="0"/>
              </a:rPr>
              <a:t>Revisando…</a:t>
            </a:r>
            <a:endParaRPr lang="pt-BR" dirty="0">
              <a:latin typeface="Arial Narrow" pitchFamily="34" charset="0"/>
            </a:endParaRPr>
          </a:p>
        </p:txBody>
      </p:sp>
      <p:graphicFrame>
        <p:nvGraphicFramePr>
          <p:cNvPr id="14" name="Marcador de Posição de Conteúdo 1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621704253"/>
              </p:ext>
            </p:extLst>
          </p:nvPr>
        </p:nvGraphicFramePr>
        <p:xfrm>
          <a:off x="612775" y="181352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6331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4664"/>
            <a:ext cx="2592288" cy="2894420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04664"/>
            <a:ext cx="2592288" cy="2894420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630924"/>
            <a:ext cx="2592288" cy="2894420"/>
          </a:xfrm>
          <a:prstGeom prst="rect">
            <a:avLst/>
          </a:prstGeom>
        </p:spPr>
      </p:pic>
      <p:sp>
        <p:nvSpPr>
          <p:cNvPr id="13" name="Fluxograma: conexão 12"/>
          <p:cNvSpPr/>
          <p:nvPr/>
        </p:nvSpPr>
        <p:spPr>
          <a:xfrm>
            <a:off x="7020272" y="2132856"/>
            <a:ext cx="216024" cy="216024"/>
          </a:xfrm>
          <a:prstGeom prst="flowChartConnector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Fluxograma: conexão 13"/>
          <p:cNvSpPr/>
          <p:nvPr/>
        </p:nvSpPr>
        <p:spPr>
          <a:xfrm>
            <a:off x="6444208" y="1916832"/>
            <a:ext cx="216024" cy="216024"/>
          </a:xfrm>
          <a:prstGeom prst="flowChartConnector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Fluxograma: conexão 14"/>
          <p:cNvSpPr/>
          <p:nvPr/>
        </p:nvSpPr>
        <p:spPr>
          <a:xfrm>
            <a:off x="7380312" y="1844824"/>
            <a:ext cx="216024" cy="216024"/>
          </a:xfrm>
          <a:prstGeom prst="flowChartConnector">
            <a:avLst/>
          </a:prstGeom>
          <a:solidFill>
            <a:srgbClr val="F0540E"/>
          </a:solidFill>
          <a:ln>
            <a:solidFill>
              <a:srgbClr val="F054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Fluxograma: conexão 15"/>
          <p:cNvSpPr/>
          <p:nvPr/>
        </p:nvSpPr>
        <p:spPr>
          <a:xfrm>
            <a:off x="7596336" y="1772816"/>
            <a:ext cx="216024" cy="216024"/>
          </a:xfrm>
          <a:prstGeom prst="flowChartConnector">
            <a:avLst/>
          </a:prstGeom>
          <a:solidFill>
            <a:srgbClr val="F0540E"/>
          </a:solidFill>
          <a:ln>
            <a:solidFill>
              <a:srgbClr val="F054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Fluxograma: conexão 16"/>
          <p:cNvSpPr/>
          <p:nvPr/>
        </p:nvSpPr>
        <p:spPr>
          <a:xfrm>
            <a:off x="6588224" y="1772816"/>
            <a:ext cx="216024" cy="216024"/>
          </a:xfrm>
          <a:prstGeom prst="flowChartConnector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Fluxograma: conexão 17"/>
          <p:cNvSpPr/>
          <p:nvPr/>
        </p:nvSpPr>
        <p:spPr>
          <a:xfrm>
            <a:off x="7452320" y="1628800"/>
            <a:ext cx="216024" cy="216024"/>
          </a:xfrm>
          <a:prstGeom prst="flowChartConnector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Fluxograma: conexão 18"/>
          <p:cNvSpPr/>
          <p:nvPr/>
        </p:nvSpPr>
        <p:spPr>
          <a:xfrm>
            <a:off x="6876256" y="2276872"/>
            <a:ext cx="216024" cy="216024"/>
          </a:xfrm>
          <a:prstGeom prst="flowChartConnector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Fluxograma: conexão 19"/>
          <p:cNvSpPr/>
          <p:nvPr/>
        </p:nvSpPr>
        <p:spPr>
          <a:xfrm>
            <a:off x="6444208" y="2636912"/>
            <a:ext cx="216024" cy="216024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Fluxograma: conexão 20"/>
          <p:cNvSpPr/>
          <p:nvPr/>
        </p:nvSpPr>
        <p:spPr>
          <a:xfrm>
            <a:off x="7308304" y="2708920"/>
            <a:ext cx="216024" cy="216024"/>
          </a:xfrm>
          <a:prstGeom prst="flowChartConnector">
            <a:avLst/>
          </a:prstGeom>
          <a:solidFill>
            <a:srgbClr val="F0540E"/>
          </a:solidFill>
          <a:ln>
            <a:solidFill>
              <a:srgbClr val="F054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Fluxograma: conexão 21"/>
          <p:cNvSpPr/>
          <p:nvPr/>
        </p:nvSpPr>
        <p:spPr>
          <a:xfrm>
            <a:off x="7236296" y="2924944"/>
            <a:ext cx="216024" cy="216024"/>
          </a:xfrm>
          <a:prstGeom prst="flowChartConnector">
            <a:avLst/>
          </a:prstGeom>
          <a:solidFill>
            <a:srgbClr val="F0540E"/>
          </a:solidFill>
          <a:ln>
            <a:solidFill>
              <a:srgbClr val="F054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Fluxograma: conexão 22"/>
          <p:cNvSpPr/>
          <p:nvPr/>
        </p:nvSpPr>
        <p:spPr>
          <a:xfrm>
            <a:off x="7092280" y="2780928"/>
            <a:ext cx="216024" cy="216024"/>
          </a:xfrm>
          <a:prstGeom prst="flowChartConnector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Fluxograma: conexão 23"/>
          <p:cNvSpPr/>
          <p:nvPr/>
        </p:nvSpPr>
        <p:spPr>
          <a:xfrm>
            <a:off x="7668344" y="2276872"/>
            <a:ext cx="216024" cy="216024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Fluxograma: conexão 24"/>
          <p:cNvSpPr/>
          <p:nvPr/>
        </p:nvSpPr>
        <p:spPr>
          <a:xfrm>
            <a:off x="7812360" y="2708920"/>
            <a:ext cx="216024" cy="216024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Fluxograma: conexão 25"/>
          <p:cNvSpPr/>
          <p:nvPr/>
        </p:nvSpPr>
        <p:spPr>
          <a:xfrm>
            <a:off x="1691680" y="2060848"/>
            <a:ext cx="216024" cy="216024"/>
          </a:xfrm>
          <a:prstGeom prst="flowChartConnector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Fluxograma: conexão 26"/>
          <p:cNvSpPr/>
          <p:nvPr/>
        </p:nvSpPr>
        <p:spPr>
          <a:xfrm>
            <a:off x="1907704" y="2132856"/>
            <a:ext cx="216024" cy="216024"/>
          </a:xfrm>
          <a:prstGeom prst="flowChartConnector">
            <a:avLst/>
          </a:prstGeom>
          <a:solidFill>
            <a:srgbClr val="F0540E"/>
          </a:solidFill>
          <a:ln>
            <a:solidFill>
              <a:srgbClr val="F054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Fluxograma: conexão 27"/>
          <p:cNvSpPr/>
          <p:nvPr/>
        </p:nvSpPr>
        <p:spPr>
          <a:xfrm>
            <a:off x="1763688" y="2276872"/>
            <a:ext cx="216024" cy="216024"/>
          </a:xfrm>
          <a:prstGeom prst="flowChartConnector">
            <a:avLst/>
          </a:prstGeom>
          <a:solidFill>
            <a:srgbClr val="F0540E"/>
          </a:solidFill>
          <a:ln>
            <a:solidFill>
              <a:srgbClr val="F054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Fluxograma: conexão 28"/>
          <p:cNvSpPr/>
          <p:nvPr/>
        </p:nvSpPr>
        <p:spPr>
          <a:xfrm>
            <a:off x="1115616" y="2780928"/>
            <a:ext cx="216024" cy="216024"/>
          </a:xfrm>
          <a:prstGeom prst="flowChartConnector">
            <a:avLst/>
          </a:prstGeom>
          <a:solidFill>
            <a:srgbClr val="F0540E"/>
          </a:solidFill>
          <a:ln>
            <a:solidFill>
              <a:srgbClr val="F054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Fluxograma: conexão 29"/>
          <p:cNvSpPr/>
          <p:nvPr/>
        </p:nvSpPr>
        <p:spPr>
          <a:xfrm>
            <a:off x="1259632" y="2636912"/>
            <a:ext cx="216024" cy="216024"/>
          </a:xfrm>
          <a:prstGeom prst="flowChartConnector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Fluxograma: conexão 30"/>
          <p:cNvSpPr/>
          <p:nvPr/>
        </p:nvSpPr>
        <p:spPr>
          <a:xfrm>
            <a:off x="1043608" y="2564904"/>
            <a:ext cx="216024" cy="216024"/>
          </a:xfrm>
          <a:prstGeom prst="flowChartConnector">
            <a:avLst/>
          </a:prstGeom>
          <a:solidFill>
            <a:srgbClr val="F0540E"/>
          </a:solidFill>
          <a:ln>
            <a:solidFill>
              <a:srgbClr val="F054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Fluxograma: conexão 31"/>
          <p:cNvSpPr/>
          <p:nvPr/>
        </p:nvSpPr>
        <p:spPr>
          <a:xfrm>
            <a:off x="1115616" y="1700808"/>
            <a:ext cx="216024" cy="216024"/>
          </a:xfrm>
          <a:prstGeom prst="flowChartConnector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Fluxograma: conexão 32"/>
          <p:cNvSpPr/>
          <p:nvPr/>
        </p:nvSpPr>
        <p:spPr>
          <a:xfrm>
            <a:off x="1187624" y="1916832"/>
            <a:ext cx="216024" cy="216024"/>
          </a:xfrm>
          <a:prstGeom prst="flowChartConnector">
            <a:avLst/>
          </a:prstGeom>
          <a:solidFill>
            <a:srgbClr val="F0540E"/>
          </a:solidFill>
          <a:ln>
            <a:solidFill>
              <a:srgbClr val="F054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Fluxograma: conexão 33"/>
          <p:cNvSpPr/>
          <p:nvPr/>
        </p:nvSpPr>
        <p:spPr>
          <a:xfrm>
            <a:off x="971600" y="1844824"/>
            <a:ext cx="216024" cy="216024"/>
          </a:xfrm>
          <a:prstGeom prst="flowChartConnector">
            <a:avLst/>
          </a:prstGeom>
          <a:solidFill>
            <a:srgbClr val="F0540E"/>
          </a:solidFill>
          <a:ln>
            <a:solidFill>
              <a:srgbClr val="F054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Fluxograma: conexão 34"/>
          <p:cNvSpPr/>
          <p:nvPr/>
        </p:nvSpPr>
        <p:spPr>
          <a:xfrm>
            <a:off x="2195736" y="2636912"/>
            <a:ext cx="216024" cy="216024"/>
          </a:xfrm>
          <a:prstGeom prst="flowChartConnector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Fluxograma: conexão 35"/>
          <p:cNvSpPr/>
          <p:nvPr/>
        </p:nvSpPr>
        <p:spPr>
          <a:xfrm>
            <a:off x="2411760" y="2564904"/>
            <a:ext cx="216024" cy="216024"/>
          </a:xfrm>
          <a:prstGeom prst="flowChartConnector">
            <a:avLst/>
          </a:prstGeom>
          <a:solidFill>
            <a:srgbClr val="F0540E"/>
          </a:solidFill>
          <a:ln>
            <a:solidFill>
              <a:srgbClr val="F054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7" name="Fluxograma: conexão 36"/>
          <p:cNvSpPr/>
          <p:nvPr/>
        </p:nvSpPr>
        <p:spPr>
          <a:xfrm>
            <a:off x="2339752" y="2780928"/>
            <a:ext cx="216024" cy="216024"/>
          </a:xfrm>
          <a:prstGeom prst="flowChartConnector">
            <a:avLst/>
          </a:prstGeom>
          <a:solidFill>
            <a:srgbClr val="F0540E"/>
          </a:solidFill>
          <a:ln>
            <a:solidFill>
              <a:srgbClr val="F054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Fluxograma: conexão 37"/>
          <p:cNvSpPr/>
          <p:nvPr/>
        </p:nvSpPr>
        <p:spPr>
          <a:xfrm>
            <a:off x="2339752" y="1700808"/>
            <a:ext cx="216024" cy="216024"/>
          </a:xfrm>
          <a:prstGeom prst="flowChartConnector">
            <a:avLst/>
          </a:prstGeom>
          <a:solidFill>
            <a:srgbClr val="F0540E"/>
          </a:solidFill>
          <a:ln>
            <a:solidFill>
              <a:srgbClr val="F054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9" name="Fluxograma: conexão 38"/>
          <p:cNvSpPr/>
          <p:nvPr/>
        </p:nvSpPr>
        <p:spPr>
          <a:xfrm>
            <a:off x="2195736" y="1556792"/>
            <a:ext cx="216024" cy="216024"/>
          </a:xfrm>
          <a:prstGeom prst="flowChartConnector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0" name="Fluxograma: conexão 39"/>
          <p:cNvSpPr/>
          <p:nvPr/>
        </p:nvSpPr>
        <p:spPr>
          <a:xfrm>
            <a:off x="2123728" y="1772816"/>
            <a:ext cx="216024" cy="216024"/>
          </a:xfrm>
          <a:prstGeom prst="flowChartConnector">
            <a:avLst/>
          </a:prstGeom>
          <a:solidFill>
            <a:srgbClr val="F0540E"/>
          </a:solidFill>
          <a:ln>
            <a:solidFill>
              <a:srgbClr val="F054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6" name="Forma livre 55"/>
          <p:cNvSpPr/>
          <p:nvPr/>
        </p:nvSpPr>
        <p:spPr>
          <a:xfrm>
            <a:off x="5831036" y="5661248"/>
            <a:ext cx="1909316" cy="239087"/>
          </a:xfrm>
          <a:custGeom>
            <a:avLst/>
            <a:gdLst>
              <a:gd name="connsiteX0" fmla="*/ 0 w 1765300"/>
              <a:gd name="connsiteY0" fmla="*/ 63500 h 239087"/>
              <a:gd name="connsiteX1" fmla="*/ 546100 w 1765300"/>
              <a:gd name="connsiteY1" fmla="*/ 215900 h 239087"/>
              <a:gd name="connsiteX2" fmla="*/ 1206500 w 1765300"/>
              <a:gd name="connsiteY2" fmla="*/ 215900 h 239087"/>
              <a:gd name="connsiteX3" fmla="*/ 1765300 w 1765300"/>
              <a:gd name="connsiteY3" fmla="*/ 0 h 239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5300" h="239087">
                <a:moveTo>
                  <a:pt x="0" y="63500"/>
                </a:moveTo>
                <a:cubicBezTo>
                  <a:pt x="172508" y="127000"/>
                  <a:pt x="345017" y="190500"/>
                  <a:pt x="546100" y="215900"/>
                </a:cubicBezTo>
                <a:cubicBezTo>
                  <a:pt x="747183" y="241300"/>
                  <a:pt x="1003300" y="251883"/>
                  <a:pt x="1206500" y="215900"/>
                </a:cubicBezTo>
                <a:cubicBezTo>
                  <a:pt x="1409700" y="179917"/>
                  <a:pt x="1661583" y="44450"/>
                  <a:pt x="176530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3623" y="3299084"/>
            <a:ext cx="2790825" cy="348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7" name="Chamada com seta para a esquerda 56"/>
          <p:cNvSpPr/>
          <p:nvPr/>
        </p:nvSpPr>
        <p:spPr>
          <a:xfrm>
            <a:off x="3275855" y="1136576"/>
            <a:ext cx="2376265" cy="636240"/>
          </a:xfrm>
          <a:prstGeom prst="leftArrowCallou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  <a:latin typeface="Arial Narrow" pitchFamily="34" charset="0"/>
              </a:rPr>
              <a:t>Pura</a:t>
            </a:r>
            <a:endParaRPr lang="pt-BR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59" name="Chamada com seta para a esquerda 58"/>
          <p:cNvSpPr/>
          <p:nvPr/>
        </p:nvSpPr>
        <p:spPr>
          <a:xfrm>
            <a:off x="3275855" y="4293096"/>
            <a:ext cx="2376265" cy="648072"/>
          </a:xfrm>
          <a:prstGeom prst="leftArrowCallou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  <a:latin typeface="Arial Narrow" pitchFamily="34" charset="0"/>
              </a:rPr>
              <a:t>Homogênea</a:t>
            </a:r>
            <a:endParaRPr lang="pt-BR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58" name="Chamada com seta para a direita 57"/>
          <p:cNvSpPr/>
          <p:nvPr/>
        </p:nvSpPr>
        <p:spPr>
          <a:xfrm>
            <a:off x="3275855" y="2060848"/>
            <a:ext cx="2448273" cy="636240"/>
          </a:xfrm>
          <a:prstGeom prst="rightArrowCallou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  <a:latin typeface="Arial Narrow" pitchFamily="34" charset="0"/>
              </a:rPr>
              <a:t>Composta ou Mistura</a:t>
            </a:r>
            <a:endParaRPr lang="pt-BR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61" name="Chamada com seta para a direita 60"/>
          <p:cNvSpPr/>
          <p:nvPr/>
        </p:nvSpPr>
        <p:spPr>
          <a:xfrm>
            <a:off x="3275856" y="5229200"/>
            <a:ext cx="2448273" cy="636240"/>
          </a:xfrm>
          <a:prstGeom prst="rightArrowCallou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  <a:latin typeface="Arial Narrow" pitchFamily="34" charset="0"/>
              </a:rPr>
              <a:t>Heterogênea</a:t>
            </a:r>
            <a:endParaRPr lang="pt-BR" b="1" dirty="0">
              <a:solidFill>
                <a:schemeClr val="tx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62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latin typeface="Arial Narrow" pitchFamily="34" charset="0"/>
              </a:rPr>
              <a:t>Métodos de separação de misturas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457200" y="1999381"/>
            <a:ext cx="4038600" cy="4525963"/>
          </a:xfrm>
        </p:spPr>
        <p:txBody>
          <a:bodyPr>
            <a:normAutofit/>
          </a:bodyPr>
          <a:lstStyle/>
          <a:p>
            <a:r>
              <a:rPr lang="pt-BR" dirty="0" smtClean="0">
                <a:latin typeface="Arial Narrow" pitchFamily="34" charset="0"/>
              </a:rPr>
              <a:t>Destilação simples</a:t>
            </a:r>
          </a:p>
          <a:p>
            <a:r>
              <a:rPr lang="pt-BR" dirty="0" smtClean="0">
                <a:latin typeface="Arial Narrow" pitchFamily="34" charset="0"/>
              </a:rPr>
              <a:t>Destilação fracionada</a:t>
            </a:r>
          </a:p>
          <a:p>
            <a:r>
              <a:rPr lang="pt-BR" dirty="0" smtClean="0">
                <a:latin typeface="Arial Narrow" pitchFamily="34" charset="0"/>
              </a:rPr>
              <a:t>Dissolução fracionada</a:t>
            </a:r>
          </a:p>
          <a:p>
            <a:r>
              <a:rPr lang="pt-BR" dirty="0" smtClean="0">
                <a:latin typeface="Arial Narrow" pitchFamily="34" charset="0"/>
              </a:rPr>
              <a:t>Evaporação</a:t>
            </a:r>
          </a:p>
          <a:p>
            <a:r>
              <a:rPr lang="pt-BR" dirty="0" smtClean="0">
                <a:latin typeface="Arial Narrow" pitchFamily="34" charset="0"/>
              </a:rPr>
              <a:t>Cristalização fracionada</a:t>
            </a:r>
          </a:p>
          <a:p>
            <a:r>
              <a:rPr lang="pt-BR" dirty="0" smtClean="0">
                <a:latin typeface="Arial Narrow" pitchFamily="34" charset="0"/>
              </a:rPr>
              <a:t>Sublimação</a:t>
            </a:r>
          </a:p>
          <a:p>
            <a:r>
              <a:rPr lang="pt-BR" dirty="0" smtClean="0">
                <a:latin typeface="Arial Narrow" pitchFamily="34" charset="0"/>
              </a:rPr>
              <a:t>Separação magnética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4" name="Marcador de Posição de Conteúdo 3"/>
          <p:cNvSpPr>
            <a:spLocks noGrp="1"/>
          </p:cNvSpPr>
          <p:nvPr>
            <p:ph sz="quarter" idx="2"/>
          </p:nvPr>
        </p:nvSpPr>
        <p:spPr>
          <a:xfrm>
            <a:off x="4648200" y="1999381"/>
            <a:ext cx="4038600" cy="4525963"/>
          </a:xfrm>
        </p:spPr>
        <p:txBody>
          <a:bodyPr>
            <a:normAutofit/>
          </a:bodyPr>
          <a:lstStyle/>
          <a:p>
            <a:r>
              <a:rPr lang="pt-BR" dirty="0">
                <a:latin typeface="Arial Narrow" pitchFamily="34" charset="0"/>
              </a:rPr>
              <a:t>Catação</a:t>
            </a:r>
          </a:p>
          <a:p>
            <a:r>
              <a:rPr lang="pt-BR" dirty="0">
                <a:latin typeface="Arial Narrow" pitchFamily="34" charset="0"/>
              </a:rPr>
              <a:t>Peneiração ou Tamisação</a:t>
            </a:r>
          </a:p>
          <a:p>
            <a:r>
              <a:rPr lang="pt-BR" dirty="0">
                <a:latin typeface="Arial Narrow" pitchFamily="34" charset="0"/>
              </a:rPr>
              <a:t>Ventilação</a:t>
            </a:r>
          </a:p>
          <a:p>
            <a:r>
              <a:rPr lang="pt-BR" dirty="0" smtClean="0">
                <a:latin typeface="Arial Narrow" pitchFamily="34" charset="0"/>
              </a:rPr>
              <a:t>Filtração</a:t>
            </a:r>
          </a:p>
          <a:p>
            <a:r>
              <a:rPr lang="pt-BR" dirty="0" smtClean="0">
                <a:latin typeface="Arial Narrow" pitchFamily="34" charset="0"/>
              </a:rPr>
              <a:t>Sedimentação fracionada</a:t>
            </a:r>
          </a:p>
          <a:p>
            <a:r>
              <a:rPr lang="pt-BR" dirty="0" smtClean="0">
                <a:latin typeface="Arial Narrow" pitchFamily="34" charset="0"/>
              </a:rPr>
              <a:t>Decantação</a:t>
            </a:r>
          </a:p>
          <a:p>
            <a:r>
              <a:rPr lang="pt-BR" dirty="0" smtClean="0">
                <a:latin typeface="Arial Narrow" pitchFamily="34" charset="0"/>
              </a:rPr>
              <a:t>Levigação</a:t>
            </a:r>
          </a:p>
          <a:p>
            <a:r>
              <a:rPr lang="pt-BR" dirty="0" smtClean="0">
                <a:latin typeface="Arial Narrow" pitchFamily="34" charset="0"/>
              </a:rPr>
              <a:t>Dissolução fracionada</a:t>
            </a:r>
            <a:endParaRPr lang="pt-BR" dirty="0">
              <a:latin typeface="Arial Narrow" pitchFamily="34" charset="0"/>
            </a:endParaRPr>
          </a:p>
          <a:p>
            <a:endParaRPr lang="pt-BR" dirty="0">
              <a:latin typeface="Arial Narrow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95536" y="1588730"/>
            <a:ext cx="3384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sng" dirty="0" smtClean="0">
                <a:latin typeface="Arial Narrow" pitchFamily="34" charset="0"/>
              </a:rPr>
              <a:t>Para misturas homogêneas:</a:t>
            </a:r>
            <a:endParaRPr lang="pt-BR" sz="2000" b="1" u="sng" dirty="0">
              <a:latin typeface="Arial Narrow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572000" y="1588730"/>
            <a:ext cx="3384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sng" dirty="0" smtClean="0">
                <a:latin typeface="Arial Narrow" pitchFamily="34" charset="0"/>
              </a:rPr>
              <a:t>Para misturas heterogêneas:</a:t>
            </a:r>
            <a:endParaRPr lang="pt-BR" sz="2000" b="1" u="sng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74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 Narrow" pitchFamily="34" charset="0"/>
              </a:rPr>
              <a:t>Destilação</a:t>
            </a:r>
            <a:r>
              <a:rPr lang="pt-BR" dirty="0" smtClean="0"/>
              <a:t> </a:t>
            </a:r>
            <a:r>
              <a:rPr lang="pt-BR" dirty="0" smtClean="0">
                <a:latin typeface="Arial Narrow" pitchFamily="34" charset="0"/>
              </a:rPr>
              <a:t>simples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4" name="Marcador de Posição de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u="sng" dirty="0" smtClean="0">
                <a:latin typeface="Arial Narrow" pitchFamily="34" charset="0"/>
              </a:rPr>
              <a:t>Como funciona:</a:t>
            </a:r>
            <a:r>
              <a:rPr lang="pt-BR" dirty="0" smtClean="0">
                <a:latin typeface="Arial Narrow" pitchFamily="34" charset="0"/>
              </a:rPr>
              <a:t> o balão de destilação é aquecido sobre uma tela de amianto na chama de um bico de Bünsen. O líquido entra em ebulição, o vapor vai para o condensador, é condensado e recolhido no erlenmeyer.</a:t>
            </a:r>
          </a:p>
          <a:p>
            <a:r>
              <a:rPr lang="pt-BR" u="sng" dirty="0" smtClean="0">
                <a:latin typeface="Arial Narrow" pitchFamily="34" charset="0"/>
              </a:rPr>
              <a:t>No que se baseia:</a:t>
            </a:r>
            <a:r>
              <a:rPr lang="pt-BR" dirty="0" smtClean="0">
                <a:latin typeface="Arial Narrow" pitchFamily="34" charset="0"/>
              </a:rPr>
              <a:t> diferença acentuada entre os pontos de ebulição das substâncias.</a:t>
            </a:r>
          </a:p>
          <a:p>
            <a:r>
              <a:rPr lang="pt-BR" u="sng" dirty="0" smtClean="0">
                <a:latin typeface="Arial Narrow" pitchFamily="34" charset="0"/>
              </a:rPr>
              <a:t>Tipo:</a:t>
            </a:r>
            <a:r>
              <a:rPr lang="pt-BR" b="1" dirty="0" smtClean="0">
                <a:latin typeface="Arial Narrow" pitchFamily="34" charset="0"/>
              </a:rPr>
              <a:t> </a:t>
            </a:r>
            <a:r>
              <a:rPr lang="pt-BR" dirty="0" smtClean="0">
                <a:latin typeface="Arial Narrow" pitchFamily="34" charset="0"/>
              </a:rPr>
              <a:t>sólido-líquido. Ex.: NaCl + água.</a:t>
            </a:r>
            <a:endParaRPr lang="pt-BR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8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 Narrow" pitchFamily="34" charset="0"/>
              </a:rPr>
              <a:t>Destilação fracionada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u="sng" dirty="0" smtClean="0">
                <a:latin typeface="Arial Narrow" pitchFamily="34" charset="0"/>
              </a:rPr>
              <a:t>Como funciona:</a:t>
            </a:r>
            <a:r>
              <a:rPr lang="pt-BR" dirty="0" smtClean="0">
                <a:latin typeface="Arial Narrow" pitchFamily="34" charset="0"/>
              </a:rPr>
              <a:t> ao aparato de destilação acrescenta-se uma torre de fracionamento com cacos de vidro ou bolinhas de porcelana para dificultar a passagem do composto de menor ebulição.</a:t>
            </a:r>
          </a:p>
          <a:p>
            <a:r>
              <a:rPr lang="pt-BR" u="sng" dirty="0" smtClean="0">
                <a:latin typeface="Arial Narrow" pitchFamily="34" charset="0"/>
              </a:rPr>
              <a:t>No que se baseia:</a:t>
            </a:r>
            <a:r>
              <a:rPr lang="pt-BR" dirty="0" smtClean="0">
                <a:latin typeface="Arial Narrow" pitchFamily="34" charset="0"/>
              </a:rPr>
              <a:t> diferença pequena entre os pontos de ebulição das substâncias.</a:t>
            </a:r>
          </a:p>
          <a:p>
            <a:r>
              <a:rPr lang="pt-BR" u="sng" dirty="0" smtClean="0">
                <a:latin typeface="Arial Narrow" pitchFamily="34" charset="0"/>
              </a:rPr>
              <a:t>Tipo:</a:t>
            </a:r>
            <a:r>
              <a:rPr lang="pt-BR" b="1" dirty="0" smtClean="0">
                <a:latin typeface="Arial Narrow" pitchFamily="34" charset="0"/>
              </a:rPr>
              <a:t> </a:t>
            </a:r>
            <a:r>
              <a:rPr lang="pt-BR" dirty="0" smtClean="0">
                <a:latin typeface="Arial Narrow" pitchFamily="34" charset="0"/>
              </a:rPr>
              <a:t>líquido-líquido. Ex.: petróleo.</a:t>
            </a:r>
            <a:endParaRPr lang="pt-BR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13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 Narrow" pitchFamily="34" charset="0"/>
              </a:rPr>
              <a:t>Dissolução fracionada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4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u="sng" dirty="0" smtClean="0">
                <a:latin typeface="Arial Narrow" pitchFamily="34" charset="0"/>
              </a:rPr>
              <a:t>Como funciona:</a:t>
            </a:r>
            <a:r>
              <a:rPr lang="pt-BR" dirty="0" smtClean="0">
                <a:latin typeface="Arial Narrow" pitchFamily="34" charset="0"/>
              </a:rPr>
              <a:t> adiciona-se à mistura um líquido que dissolve apenas um dos componentes. O componente não dissolvido é separado por filtração e o que se dissolveu, por destilação.</a:t>
            </a:r>
          </a:p>
          <a:p>
            <a:r>
              <a:rPr lang="pt-BR" u="sng" dirty="0" smtClean="0">
                <a:latin typeface="Arial Narrow" pitchFamily="34" charset="0"/>
              </a:rPr>
              <a:t>No que se baseia:</a:t>
            </a:r>
            <a:r>
              <a:rPr lang="pt-BR" dirty="0" smtClean="0">
                <a:latin typeface="Arial Narrow" pitchFamily="34" charset="0"/>
              </a:rPr>
              <a:t> uma das substâncias é solúvel num determinado solvente e a outra não.</a:t>
            </a:r>
          </a:p>
          <a:p>
            <a:r>
              <a:rPr lang="pt-BR" u="sng" dirty="0" smtClean="0">
                <a:latin typeface="Arial Narrow" pitchFamily="34" charset="0"/>
              </a:rPr>
              <a:t>Tipo:</a:t>
            </a:r>
            <a:r>
              <a:rPr lang="pt-BR" b="1" dirty="0" smtClean="0">
                <a:latin typeface="Arial Narrow" pitchFamily="34" charset="0"/>
              </a:rPr>
              <a:t> </a:t>
            </a:r>
            <a:r>
              <a:rPr lang="pt-BR" dirty="0" smtClean="0">
                <a:latin typeface="Arial Narrow" pitchFamily="34" charset="0"/>
              </a:rPr>
              <a:t>sólido-sólido. Ex.: NaCl + AgCl.</a:t>
            </a:r>
            <a:endParaRPr lang="pt-BR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88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 Narrow" pitchFamily="34" charset="0"/>
              </a:rPr>
              <a:t>Evaporação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4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u="sng" dirty="0" smtClean="0">
                <a:latin typeface="Arial Narrow" pitchFamily="34" charset="0"/>
              </a:rPr>
              <a:t>Como funciona:</a:t>
            </a:r>
            <a:r>
              <a:rPr lang="pt-BR" dirty="0" smtClean="0">
                <a:latin typeface="Arial Narrow" pitchFamily="34" charset="0"/>
              </a:rPr>
              <a:t> a mistura é deixada em repouso ou é aquecida até que o líquido sofra evaporação.</a:t>
            </a:r>
          </a:p>
          <a:p>
            <a:r>
              <a:rPr lang="pt-BR" u="sng" dirty="0" smtClean="0">
                <a:latin typeface="Arial Narrow" pitchFamily="34" charset="0"/>
              </a:rPr>
              <a:t>No que se baseia:</a:t>
            </a:r>
            <a:r>
              <a:rPr lang="pt-BR" dirty="0" smtClean="0">
                <a:latin typeface="Arial Narrow" pitchFamily="34" charset="0"/>
              </a:rPr>
              <a:t> diferença acentuada entre os pontos de ebulição das substâncias.</a:t>
            </a:r>
          </a:p>
          <a:p>
            <a:r>
              <a:rPr lang="pt-BR" u="sng" dirty="0" smtClean="0">
                <a:latin typeface="Arial Narrow" pitchFamily="34" charset="0"/>
              </a:rPr>
              <a:t>Tipo:</a:t>
            </a:r>
            <a:r>
              <a:rPr lang="pt-BR" b="1" dirty="0" smtClean="0">
                <a:latin typeface="Arial Narrow" pitchFamily="34" charset="0"/>
              </a:rPr>
              <a:t> </a:t>
            </a:r>
            <a:r>
              <a:rPr lang="pt-BR" dirty="0" smtClean="0">
                <a:latin typeface="Arial Narrow" pitchFamily="34" charset="0"/>
              </a:rPr>
              <a:t>sólido-líquido. Ex.: água do mar.</a:t>
            </a:r>
            <a:endParaRPr lang="pt-BR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99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200</TotalTime>
  <Words>878</Words>
  <Application>Microsoft Office PowerPoint</Application>
  <PresentationFormat>Apresentação no Ecrã (4:3)</PresentationFormat>
  <Paragraphs>92</Paragraphs>
  <Slides>19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19</vt:i4>
      </vt:variant>
    </vt:vector>
  </HeadingPairs>
  <TitlesOfParts>
    <vt:vector size="20" baseType="lpstr">
      <vt:lpstr>Mediano</vt:lpstr>
      <vt:lpstr>QUÍMICA</vt:lpstr>
      <vt:lpstr>Substâncias</vt:lpstr>
      <vt:lpstr>Revisando…</vt:lpstr>
      <vt:lpstr>Apresentação do PowerPoint</vt:lpstr>
      <vt:lpstr>Métodos de separação de misturas</vt:lpstr>
      <vt:lpstr>Destilação simples</vt:lpstr>
      <vt:lpstr>Destilação fracionada</vt:lpstr>
      <vt:lpstr>Dissolução fracionada</vt:lpstr>
      <vt:lpstr>Evaporação</vt:lpstr>
      <vt:lpstr>Cristalização fracionada</vt:lpstr>
      <vt:lpstr>Separação Magnética</vt:lpstr>
      <vt:lpstr>Sublimação</vt:lpstr>
      <vt:lpstr>Catação</vt:lpstr>
      <vt:lpstr>Peneiração ou Tamisação</vt:lpstr>
      <vt:lpstr>Ventilação</vt:lpstr>
      <vt:lpstr>Filtração</vt:lpstr>
      <vt:lpstr>Sedimentação fracionada</vt:lpstr>
      <vt:lpstr>Decantação</vt:lpstr>
      <vt:lpstr>Levigação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QUÍMICA</dc:title>
  <dc:creator>Amanda</dc:creator>
  <cp:lastModifiedBy>Amanda</cp:lastModifiedBy>
  <cp:revision>41</cp:revision>
  <dcterms:created xsi:type="dcterms:W3CDTF">2011-08-07T02:44:53Z</dcterms:created>
  <dcterms:modified xsi:type="dcterms:W3CDTF">2011-08-07T06:10:46Z</dcterms:modified>
</cp:coreProperties>
</file>