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ctângulo arredondado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ctângulo arredondado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PT" smtClean="0"/>
              <a:t>Faça clique para editar o estilo</a:t>
            </a:r>
            <a:endParaRPr kumimoji="0" lang="en-US"/>
          </a:p>
        </p:txBody>
      </p:sp>
      <p:sp>
        <p:nvSpPr>
          <p:cNvPr id="28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17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29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e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26" name="Marcador de Posição d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27" name="Marcador de Posição do Número do Diapositivo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  <p:sp>
        <p:nvSpPr>
          <p:cNvPr id="28" name="Marcador de Posição do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PT" smtClean="0"/>
              <a:t>Clique para editar os estilos</a:t>
            </a:r>
          </a:p>
          <a:p>
            <a:pPr lvl="1" eaLnBrk="1" latinLnBrk="0" hangingPunct="1"/>
            <a:r>
              <a:rPr lang="pt-PT" smtClean="0"/>
              <a:t>Segundo nível</a:t>
            </a:r>
          </a:p>
          <a:p>
            <a:pPr lvl="2" eaLnBrk="1" latinLnBrk="0" hangingPunct="1"/>
            <a:r>
              <a:rPr lang="pt-PT" smtClean="0"/>
              <a:t>Terceiro nível</a:t>
            </a:r>
          </a:p>
          <a:p>
            <a:pPr lvl="3" eaLnBrk="1" latinLnBrk="0" hangingPunct="1"/>
            <a:r>
              <a:rPr lang="pt-PT" smtClean="0"/>
              <a:t>Quarto nível</a:t>
            </a:r>
          </a:p>
          <a:p>
            <a:pPr lvl="4" eaLnBrk="1" latinLnBrk="0" hangingPunct="1"/>
            <a:r>
              <a:rPr lang="pt-PT" smtClean="0"/>
              <a:t>Quinto nível</a:t>
            </a:r>
            <a:endParaRPr kumimoji="0" lang="en-US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PT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ctângulo arredondado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ctângulo arredondado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Marcador de Posição do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PT" smtClean="0"/>
              <a:t>Clique para editar o estilo</a:t>
            </a:r>
            <a:endParaRPr kumimoji="0" lang="en-US"/>
          </a:p>
        </p:txBody>
      </p:sp>
      <p:sp>
        <p:nvSpPr>
          <p:cNvPr id="13" name="Marcador de Posição do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PT" smtClean="0"/>
              <a:t>Clique para editar os estilos</a:t>
            </a:r>
          </a:p>
          <a:p>
            <a:pPr lvl="1" eaLnBrk="1" latinLnBrk="0" hangingPunct="1"/>
            <a:r>
              <a:rPr kumimoji="0" lang="pt-PT" smtClean="0"/>
              <a:t>Segundo nível</a:t>
            </a:r>
          </a:p>
          <a:p>
            <a:pPr lvl="2" eaLnBrk="1" latinLnBrk="0" hangingPunct="1"/>
            <a:r>
              <a:rPr kumimoji="0" lang="pt-PT" smtClean="0"/>
              <a:t>Terceiro nível</a:t>
            </a:r>
          </a:p>
          <a:p>
            <a:pPr lvl="3" eaLnBrk="1" latinLnBrk="0" hangingPunct="1"/>
            <a:r>
              <a:rPr kumimoji="0" lang="pt-PT" smtClean="0"/>
              <a:t>Quarto nível</a:t>
            </a:r>
          </a:p>
          <a:p>
            <a:pPr lvl="4" eaLnBrk="1" latinLnBrk="0" hangingPunct="1"/>
            <a:r>
              <a:rPr kumimoji="0" lang="pt-PT" smtClean="0"/>
              <a:t>Quinto nível</a:t>
            </a:r>
            <a:endParaRPr kumimoji="0" lang="en-US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C270875-E729-438F-AD64-DA10B3256A5A}" type="datetimeFigureOut">
              <a:rPr lang="pt-PT" smtClean="0"/>
              <a:t>20-04-2011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PT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7AC85B3-BB92-4040-8F52-E774985663B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8800" dirty="0" smtClean="0">
                <a:latin typeface="Arial Rounded MT Bold" pitchFamily="34" charset="0"/>
              </a:rPr>
              <a:t>QUÍMICA</a:t>
            </a:r>
            <a:endParaRPr lang="pt-BR" sz="8800" dirty="0">
              <a:latin typeface="Arial Rounded MT Bold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>
                <a:latin typeface="Arial Narrow" pitchFamily="34" charset="0"/>
              </a:rPr>
              <a:t>Nomenclatura Hidrocarbonetos</a:t>
            </a:r>
            <a:endParaRPr lang="pt-BR" sz="36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5095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pPr algn="ctr"/>
            <a:r>
              <a:rPr lang="pt-BR" dirty="0" smtClean="0">
                <a:latin typeface="Arial Narrow" pitchFamily="34" charset="0"/>
              </a:rPr>
              <a:t>Nomenclatura Alcinos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5112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São chamados de hidrocarbonetos acetilênicos.</a:t>
            </a:r>
          </a:p>
          <a:p>
            <a:r>
              <a:rPr lang="pt-BR" dirty="0" smtClean="0">
                <a:latin typeface="Arial Narrow" pitchFamily="34" charset="0"/>
              </a:rPr>
              <a:t>Escolher a cadeia mais longa que tiver uma tripla ligação;</a:t>
            </a:r>
          </a:p>
          <a:p>
            <a:r>
              <a:rPr lang="pt-BR" dirty="0" smtClean="0">
                <a:latin typeface="Arial Narrow" pitchFamily="34" charset="0"/>
              </a:rPr>
              <a:t>Numerar a cadeia principal, começando pelo carbono mais próximo da tripla ligação;</a:t>
            </a:r>
          </a:p>
          <a:p>
            <a:r>
              <a:rPr lang="pt-BR" dirty="0" smtClean="0">
                <a:latin typeface="Arial Narrow" pitchFamily="34" charset="0"/>
              </a:rPr>
              <a:t>Dar a localização das ramificações, seguidas do nome dos seus radicais e por fim, dar o nome da cadeia principal localizando a tripla ligação;</a:t>
            </a:r>
          </a:p>
          <a:p>
            <a:r>
              <a:rPr lang="pt-BR" dirty="0" smtClean="0">
                <a:latin typeface="Arial Narrow" pitchFamily="34" charset="0"/>
              </a:rPr>
              <a:t>Pode-se considerar o etino (acetileno) como cadeia principal.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277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Exemplo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latin typeface="Arial Narrow" pitchFamily="34" charset="0"/>
            </a:endParaRPr>
          </a:p>
          <a:p>
            <a:endParaRPr lang="pt-BR" dirty="0">
              <a:latin typeface="Arial Narrow" pitchFamily="34" charset="0"/>
            </a:endParaRPr>
          </a:p>
          <a:p>
            <a:r>
              <a:rPr lang="pt-BR" dirty="0" smtClean="0">
                <a:latin typeface="Arial Narrow" pitchFamily="34" charset="0"/>
              </a:rPr>
              <a:t>H</a:t>
            </a:r>
            <a:r>
              <a:rPr lang="pt-BR" baseline="-25000" dirty="0" smtClean="0"/>
              <a:t>3</a:t>
            </a:r>
            <a:r>
              <a:rPr lang="pt-BR" dirty="0" smtClean="0">
                <a:latin typeface="Arial Narrow" pitchFamily="34" charset="0"/>
              </a:rPr>
              <a:t>C – CH – C      C – CH</a:t>
            </a:r>
            <a:r>
              <a:rPr lang="pt-BR" baseline="-25000" dirty="0"/>
              <a:t>3</a:t>
            </a:r>
            <a:endParaRPr lang="pt-BR" dirty="0"/>
          </a:p>
          <a:p>
            <a:endParaRPr lang="pt-BR" dirty="0" smtClean="0">
              <a:latin typeface="Arial Narrow" pitchFamily="34" charset="0"/>
            </a:endParaRPr>
          </a:p>
        </p:txBody>
      </p:sp>
      <p:cxnSp>
        <p:nvCxnSpPr>
          <p:cNvPr id="14" name="Conexão recta 13"/>
          <p:cNvCxnSpPr/>
          <p:nvPr/>
        </p:nvCxnSpPr>
        <p:spPr>
          <a:xfrm>
            <a:off x="2843808" y="3429000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14"/>
          <p:cNvCxnSpPr/>
          <p:nvPr/>
        </p:nvCxnSpPr>
        <p:spPr>
          <a:xfrm>
            <a:off x="2843808" y="3356992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xão recta 15"/>
          <p:cNvCxnSpPr/>
          <p:nvPr/>
        </p:nvCxnSpPr>
        <p:spPr>
          <a:xfrm>
            <a:off x="2843808" y="3501008"/>
            <a:ext cx="2880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>
            <a:off x="1907704" y="3645024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ixaDeTexto 19"/>
          <p:cNvSpPr txBox="1"/>
          <p:nvPr/>
        </p:nvSpPr>
        <p:spPr>
          <a:xfrm>
            <a:off x="1691680" y="3935958"/>
            <a:ext cx="936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 Narrow" pitchFamily="34" charset="0"/>
              </a:rPr>
              <a:t>CH</a:t>
            </a:r>
            <a:r>
              <a:rPr lang="pt-BR" sz="3200" baseline="-25000" dirty="0"/>
              <a:t>3</a:t>
            </a:r>
            <a:endParaRPr lang="pt-BR" sz="3200" dirty="0"/>
          </a:p>
          <a:p>
            <a:endParaRPr lang="pt-BR" sz="3200" dirty="0"/>
          </a:p>
        </p:txBody>
      </p:sp>
      <p:sp>
        <p:nvSpPr>
          <p:cNvPr id="21" name="CaixaDeTexto 20"/>
          <p:cNvSpPr txBox="1"/>
          <p:nvPr/>
        </p:nvSpPr>
        <p:spPr>
          <a:xfrm>
            <a:off x="891828" y="3275692"/>
            <a:ext cx="3464148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cxnSp>
        <p:nvCxnSpPr>
          <p:cNvPr id="22" name="Conexão recta unidireccional 21"/>
          <p:cNvCxnSpPr/>
          <p:nvPr/>
        </p:nvCxnSpPr>
        <p:spPr>
          <a:xfrm flipV="1">
            <a:off x="4427984" y="3100318"/>
            <a:ext cx="648072" cy="328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5220072" y="2915652"/>
            <a:ext cx="1584176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Cadeia principal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3743908" y="29876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  <a:latin typeface="Arial Narrow" pitchFamily="34" charset="0"/>
              </a:rPr>
              <a:t>1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3203848" y="2996952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50"/>
                </a:solidFill>
                <a:latin typeface="Arial Narrow" pitchFamily="34" charset="0"/>
              </a:rPr>
              <a:t>2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2483768" y="29876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50"/>
                </a:solidFill>
                <a:latin typeface="Arial Narrow" pitchFamily="34" charset="0"/>
              </a:rPr>
              <a:t>3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1763688" y="29876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  <a:latin typeface="Arial Narrow" pitchFamily="34" charset="0"/>
              </a:rPr>
              <a:t>4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223628" y="29876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  <a:latin typeface="Arial Narrow" pitchFamily="34" charset="0"/>
              </a:rPr>
              <a:t>5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2951820" y="5148480"/>
            <a:ext cx="3420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latin typeface="Arial Narrow" pitchFamily="34" charset="0"/>
              </a:rPr>
              <a:t>4</a:t>
            </a:r>
            <a:r>
              <a:rPr lang="pt-BR" sz="3200" b="1" dirty="0" smtClean="0">
                <a:latin typeface="Arial Narrow" pitchFamily="34" charset="0"/>
              </a:rPr>
              <a:t> – metil – 2-pentino</a:t>
            </a:r>
            <a:endParaRPr lang="pt-BR" sz="32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7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pPr algn="ctr"/>
            <a:r>
              <a:rPr lang="pt-BR" dirty="0" smtClean="0">
                <a:latin typeface="Arial Narrow" pitchFamily="34" charset="0"/>
              </a:rPr>
              <a:t>Nomenclatura Alcadienos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5112"/>
          </a:xfrm>
        </p:spPr>
        <p:txBody>
          <a:bodyPr>
            <a:normAutofit/>
          </a:bodyPr>
          <a:lstStyle/>
          <a:p>
            <a:r>
              <a:rPr lang="pt-BR" dirty="0">
                <a:latin typeface="Arial Narrow" pitchFamily="34" charset="0"/>
              </a:rPr>
              <a:t>Terminação: </a:t>
            </a:r>
            <a:r>
              <a:rPr lang="pt-BR" dirty="0" smtClean="0">
                <a:latin typeface="Arial Narrow" pitchFamily="34" charset="0"/>
              </a:rPr>
              <a:t>DIENO (DIEN – DI = dois, EN = </a:t>
            </a:r>
            <a:r>
              <a:rPr lang="pt-BR" dirty="0">
                <a:latin typeface="Arial Narrow" pitchFamily="34" charset="0"/>
              </a:rPr>
              <a:t>ligação simples e O </a:t>
            </a:r>
            <a:r>
              <a:rPr lang="pt-BR" dirty="0" smtClean="0">
                <a:latin typeface="Arial Narrow" pitchFamily="34" charset="0"/>
              </a:rPr>
              <a:t>= </a:t>
            </a:r>
            <a:r>
              <a:rPr lang="pt-BR" dirty="0">
                <a:latin typeface="Arial Narrow" pitchFamily="34" charset="0"/>
              </a:rPr>
              <a:t>função hidrocarboneto);</a:t>
            </a:r>
          </a:p>
          <a:p>
            <a:r>
              <a:rPr lang="pt-BR" dirty="0">
                <a:latin typeface="Arial Narrow" pitchFamily="34" charset="0"/>
              </a:rPr>
              <a:t>Fórmula Geral: </a:t>
            </a:r>
            <a:r>
              <a:rPr lang="pt-BR" dirty="0" smtClean="0">
                <a:latin typeface="Arial Narrow" pitchFamily="34" charset="0"/>
              </a:rPr>
              <a:t>C</a:t>
            </a:r>
            <a:r>
              <a:rPr lang="pt-BR" baseline="-25000" dirty="0" smtClean="0">
                <a:latin typeface="Arial Narrow" pitchFamily="34" charset="0"/>
              </a:rPr>
              <a:t>n</a:t>
            </a:r>
            <a:r>
              <a:rPr lang="pt-BR" dirty="0" smtClean="0">
                <a:latin typeface="Arial Narrow" pitchFamily="34" charset="0"/>
              </a:rPr>
              <a:t>H</a:t>
            </a:r>
            <a:r>
              <a:rPr lang="pt-BR" baseline="-25000" dirty="0" smtClean="0">
                <a:latin typeface="Arial Narrow" pitchFamily="34" charset="0"/>
              </a:rPr>
              <a:t>2n-2 ;</a:t>
            </a:r>
            <a:endParaRPr lang="pt-BR" dirty="0">
              <a:latin typeface="Arial Narrow" pitchFamily="34" charset="0"/>
            </a:endParaRPr>
          </a:p>
          <a:p>
            <a:r>
              <a:rPr lang="pt-BR" b="1" dirty="0" smtClean="0">
                <a:latin typeface="Arial Narrow" pitchFamily="34" charset="0"/>
              </a:rPr>
              <a:t>Alcadienos acumulados: </a:t>
            </a:r>
            <a:r>
              <a:rPr lang="pt-BR" dirty="0" smtClean="0">
                <a:latin typeface="Arial Narrow" pitchFamily="34" charset="0"/>
              </a:rPr>
              <a:t>as duplas ligações estão localizadas no mesmo carbono;</a:t>
            </a:r>
          </a:p>
          <a:p>
            <a:r>
              <a:rPr lang="pt-BR" b="1" dirty="0" smtClean="0">
                <a:latin typeface="Arial Narrow" pitchFamily="34" charset="0"/>
              </a:rPr>
              <a:t>Alcadienos conjugados: </a:t>
            </a:r>
            <a:r>
              <a:rPr lang="pt-BR" dirty="0" smtClean="0">
                <a:latin typeface="Arial Narrow" pitchFamily="34" charset="0"/>
              </a:rPr>
              <a:t>as duplas ligações estão separadas por uma ligação simples;</a:t>
            </a:r>
          </a:p>
          <a:p>
            <a:r>
              <a:rPr lang="pt-BR" b="1" dirty="0" smtClean="0">
                <a:latin typeface="Arial Narrow" pitchFamily="34" charset="0"/>
              </a:rPr>
              <a:t>Alcadienos isolados: </a:t>
            </a:r>
            <a:r>
              <a:rPr lang="pt-BR" dirty="0" smtClean="0">
                <a:latin typeface="Arial Narrow" pitchFamily="34" charset="0"/>
              </a:rPr>
              <a:t>as duplas ligãções estão separadas por duas ou mais ligações simples.</a:t>
            </a:r>
          </a:p>
          <a:p>
            <a:pPr marL="0" indent="0">
              <a:buNone/>
            </a:pPr>
            <a:endParaRPr lang="pt-BR" b="1" dirty="0" smtClean="0">
              <a:latin typeface="Arial Narrow" pitchFamily="34" charset="0"/>
            </a:endParaRPr>
          </a:p>
          <a:p>
            <a:endParaRPr lang="pt-BR" dirty="0" smtClean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10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66800"/>
          </a:xfrm>
        </p:spPr>
        <p:txBody>
          <a:bodyPr/>
          <a:lstStyle/>
          <a:p>
            <a:pPr algn="ctr"/>
            <a:r>
              <a:rPr lang="pt-BR" dirty="0" smtClean="0">
                <a:latin typeface="Arial Narrow" pitchFamily="34" charset="0"/>
              </a:rPr>
              <a:t>Regras Nomenclaturas Alcadienos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325112"/>
          </a:xfrm>
        </p:spPr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Escolher a cadeia mais longa que tiver duas duplas ligações;</a:t>
            </a:r>
          </a:p>
          <a:p>
            <a:r>
              <a:rPr lang="pt-BR" dirty="0" smtClean="0">
                <a:latin typeface="Arial Narrow" pitchFamily="34" charset="0"/>
              </a:rPr>
              <a:t>Numerar a cadeia principal, começando pelo carbono mais próximo da dupla ligação;</a:t>
            </a:r>
          </a:p>
          <a:p>
            <a:r>
              <a:rPr lang="pt-BR" dirty="0" smtClean="0">
                <a:latin typeface="Arial Narrow" pitchFamily="34" charset="0"/>
              </a:rPr>
              <a:t>Dar a localização das ramificações, seguidas do nome dos seus radicais, e por fim, dar o nome da cadeia principal localizando as duplas ligações.</a:t>
            </a:r>
          </a:p>
        </p:txBody>
      </p:sp>
    </p:spTree>
    <p:extLst>
      <p:ext uri="{BB962C8B-B14F-4D97-AF65-F5344CB8AC3E}">
        <p14:creationId xmlns:p14="http://schemas.microsoft.com/office/powerpoint/2010/main" val="146597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Exemplo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latin typeface="Arial Narrow" pitchFamily="34" charset="0"/>
            </a:endParaRPr>
          </a:p>
          <a:p>
            <a:endParaRPr lang="pt-BR" dirty="0">
              <a:latin typeface="Arial Narrow" pitchFamily="34" charset="0"/>
            </a:endParaRPr>
          </a:p>
          <a:p>
            <a:r>
              <a:rPr lang="pt-BR" dirty="0" smtClean="0">
                <a:latin typeface="Arial Narrow" pitchFamily="34" charset="0"/>
              </a:rPr>
              <a:t>H</a:t>
            </a:r>
            <a:r>
              <a:rPr lang="pt-BR" baseline="-25000" dirty="0" smtClean="0"/>
              <a:t>2</a:t>
            </a:r>
            <a:r>
              <a:rPr lang="pt-BR" dirty="0" smtClean="0">
                <a:latin typeface="Arial Narrow" pitchFamily="34" charset="0"/>
              </a:rPr>
              <a:t>C = CH – CH = CH</a:t>
            </a:r>
            <a:r>
              <a:rPr lang="pt-BR" baseline="-25000" dirty="0" smtClean="0"/>
              <a:t>2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827584" y="3284984"/>
            <a:ext cx="306034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cxnSp>
        <p:nvCxnSpPr>
          <p:cNvPr id="5" name="Conexão recta unidireccional 4"/>
          <p:cNvCxnSpPr/>
          <p:nvPr/>
        </p:nvCxnSpPr>
        <p:spPr>
          <a:xfrm flipV="1">
            <a:off x="3923928" y="3056672"/>
            <a:ext cx="648072" cy="328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4716016" y="2843644"/>
            <a:ext cx="1656184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Cadeia principal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239852" y="29876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  <a:latin typeface="Arial Narrow" pitchFamily="34" charset="0"/>
              </a:rPr>
              <a:t>1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2519772" y="29876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50"/>
                </a:solidFill>
                <a:latin typeface="Arial Narrow" pitchFamily="34" charset="0"/>
              </a:rPr>
              <a:t>2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763688" y="2996952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50"/>
                </a:solidFill>
                <a:latin typeface="Arial Narrow" pitchFamily="34" charset="0"/>
              </a:rPr>
              <a:t>3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223628" y="2996952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  <a:latin typeface="Arial Narrow" pitchFamily="34" charset="0"/>
              </a:rPr>
              <a:t>4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2951820" y="5148480"/>
            <a:ext cx="3420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atin typeface="Arial Narrow" pitchFamily="34" charset="0"/>
              </a:rPr>
              <a:t>1,3 – Butadieno</a:t>
            </a:r>
            <a:endParaRPr lang="pt-BR" sz="32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7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62000"/>
            <a:ext cx="8229600" cy="1066800"/>
          </a:xfrm>
        </p:spPr>
        <p:txBody>
          <a:bodyPr/>
          <a:lstStyle/>
          <a:p>
            <a:pPr algn="ctr"/>
            <a:r>
              <a:rPr lang="pt-BR" dirty="0" smtClean="0">
                <a:latin typeface="Arial Narrow" pitchFamily="34" charset="0"/>
              </a:rPr>
              <a:t>Nomenclatura Cicloalcanos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Nomenclatura: CICLO + HIDROCARBONETO (semelhante aos alcanos);</a:t>
            </a:r>
          </a:p>
          <a:p>
            <a:r>
              <a:rPr lang="pt-BR" dirty="0" smtClean="0">
                <a:latin typeface="Arial Narrow" pitchFamily="34" charset="0"/>
              </a:rPr>
              <a:t>Radicais: são chamados de CICLOALQUIL(A);</a:t>
            </a:r>
          </a:p>
          <a:p>
            <a:r>
              <a:rPr lang="pt-BR" dirty="0" smtClean="0">
                <a:latin typeface="Arial Narrow" pitchFamily="34" charset="0"/>
              </a:rPr>
              <a:t>Terminação dos Radicais: CICLO + HIDROCARBONETO + IL(A) (semelhante aos alcanos).</a:t>
            </a:r>
          </a:p>
          <a:p>
            <a:r>
              <a:rPr lang="pt-BR" dirty="0" smtClean="0">
                <a:latin typeface="Arial Narrow" pitchFamily="34" charset="0"/>
              </a:rPr>
              <a:t>Radicais monovalentes dos cicloalcanos: ocorre a perda de um hidrogênio.</a:t>
            </a:r>
          </a:p>
          <a:p>
            <a:r>
              <a:rPr lang="pt-BR" dirty="0" smtClean="0">
                <a:latin typeface="Arial Narrow" pitchFamily="34" charset="0"/>
              </a:rPr>
              <a:t>Radical do ciclopropano:</a:t>
            </a:r>
          </a:p>
          <a:p>
            <a:endParaRPr lang="pt-BR" dirty="0" smtClean="0">
              <a:latin typeface="Arial Narrow" pitchFamily="34" charset="0"/>
            </a:endParaRPr>
          </a:p>
          <a:p>
            <a:r>
              <a:rPr lang="pt-BR" dirty="0" smtClean="0">
                <a:latin typeface="Arial Narrow" pitchFamily="34" charset="0"/>
              </a:rPr>
              <a:t>Radical do ciclobutano: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Triângulo isósceles 3"/>
          <p:cNvSpPr/>
          <p:nvPr/>
        </p:nvSpPr>
        <p:spPr>
          <a:xfrm>
            <a:off x="4572000" y="5013176"/>
            <a:ext cx="576064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Triângulo isósceles 4"/>
          <p:cNvSpPr/>
          <p:nvPr/>
        </p:nvSpPr>
        <p:spPr>
          <a:xfrm>
            <a:off x="5436096" y="5013176"/>
            <a:ext cx="576064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xão recta unidireccional 6"/>
          <p:cNvCxnSpPr/>
          <p:nvPr/>
        </p:nvCxnSpPr>
        <p:spPr>
          <a:xfrm>
            <a:off x="5148064" y="522920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xão recta 8"/>
          <p:cNvCxnSpPr>
            <a:stCxn id="5" idx="4"/>
          </p:cNvCxnSpPr>
          <p:nvPr/>
        </p:nvCxnSpPr>
        <p:spPr>
          <a:xfrm>
            <a:off x="6012160" y="551723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ixaDeTexto 9"/>
          <p:cNvSpPr txBox="1"/>
          <p:nvPr/>
        </p:nvSpPr>
        <p:spPr>
          <a:xfrm>
            <a:off x="6300192" y="50131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Ciclopropil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11" name="Rectângulo 10"/>
          <p:cNvSpPr/>
          <p:nvPr/>
        </p:nvSpPr>
        <p:spPr>
          <a:xfrm>
            <a:off x="4427984" y="6021288"/>
            <a:ext cx="576064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ctângulo 12"/>
          <p:cNvSpPr/>
          <p:nvPr/>
        </p:nvSpPr>
        <p:spPr>
          <a:xfrm>
            <a:off x="5580112" y="6021288"/>
            <a:ext cx="576064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4" name="Conexão recta unidireccional 13"/>
          <p:cNvCxnSpPr/>
          <p:nvPr/>
        </p:nvCxnSpPr>
        <p:spPr>
          <a:xfrm>
            <a:off x="5148064" y="630932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14"/>
          <p:cNvCxnSpPr/>
          <p:nvPr/>
        </p:nvCxnSpPr>
        <p:spPr>
          <a:xfrm>
            <a:off x="6164560" y="602128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6300192" y="60840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Ciclobutil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944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pPr algn="ctr"/>
            <a:r>
              <a:rPr lang="pt-BR" dirty="0" smtClean="0">
                <a:latin typeface="Arial Narrow" pitchFamily="34" charset="0"/>
              </a:rPr>
              <a:t>Regras Nomenclatura Cicloalcanos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Arial Narrow" pitchFamily="34" charset="0"/>
              </a:rPr>
              <a:t>Escolher a cadeia mais longa para ser a cadeia principal;</a:t>
            </a:r>
          </a:p>
          <a:p>
            <a:r>
              <a:rPr lang="pt-BR" dirty="0" smtClean="0">
                <a:latin typeface="Arial Narrow" pitchFamily="34" charset="0"/>
              </a:rPr>
              <a:t>Numerar a cadeia principal, começando pelo carbono mais próximo da ramificação (se houver);</a:t>
            </a:r>
          </a:p>
          <a:p>
            <a:r>
              <a:rPr lang="pt-BR" dirty="0" smtClean="0">
                <a:latin typeface="Arial Narrow" pitchFamily="34" charset="0"/>
              </a:rPr>
              <a:t>Das a localização das tamificações, seguidas do nome do seu radical, e por fim, dar o nome da cadeia principal, observando o caminho mais curto entre os radicais;</a:t>
            </a:r>
          </a:p>
          <a:p>
            <a:r>
              <a:rPr lang="pt-BR" dirty="0" smtClean="0">
                <a:latin typeface="Arial Narrow" pitchFamily="34" charset="0"/>
              </a:rPr>
              <a:t>No caso dos cicloalcanos, o anel é sempre a cadeia principal, a não ser que a ramificação tenha mais átomos de carbono que o anel. Neste caso, a ramificação é a cadeia principal e o anel é a ramificação;</a:t>
            </a:r>
          </a:p>
          <a:p>
            <a:r>
              <a:rPr lang="pt-BR" dirty="0" smtClean="0">
                <a:latin typeface="Arial Narrow" pitchFamily="34" charset="0"/>
              </a:rPr>
              <a:t>Se houver duas ou mais ramificações no anel, elas serão citadas em ordem alfabética.</a:t>
            </a:r>
          </a:p>
        </p:txBody>
      </p:sp>
    </p:spTree>
    <p:extLst>
      <p:ext uri="{BB962C8B-B14F-4D97-AF65-F5344CB8AC3E}">
        <p14:creationId xmlns:p14="http://schemas.microsoft.com/office/powerpoint/2010/main" val="18967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66800"/>
          </a:xfrm>
        </p:spPr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Exemplos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Pentágono regular 3"/>
          <p:cNvSpPr/>
          <p:nvPr/>
        </p:nvSpPr>
        <p:spPr>
          <a:xfrm>
            <a:off x="1259632" y="2132856"/>
            <a:ext cx="720080" cy="576064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xão recta 5"/>
          <p:cNvCxnSpPr>
            <a:stCxn id="4" idx="5"/>
          </p:cNvCxnSpPr>
          <p:nvPr/>
        </p:nvCxnSpPr>
        <p:spPr>
          <a:xfrm flipV="1">
            <a:off x="1979711" y="2276872"/>
            <a:ext cx="288033" cy="760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ixaDeTexto 7"/>
          <p:cNvSpPr txBox="1"/>
          <p:nvPr/>
        </p:nvSpPr>
        <p:spPr>
          <a:xfrm>
            <a:off x="2195736" y="1991742"/>
            <a:ext cx="936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 Narrow" pitchFamily="34" charset="0"/>
              </a:rPr>
              <a:t>CH</a:t>
            </a:r>
            <a:r>
              <a:rPr lang="pt-BR" sz="3200" baseline="-25000" dirty="0"/>
              <a:t>3</a:t>
            </a:r>
            <a:endParaRPr lang="pt-BR" sz="3200" dirty="0"/>
          </a:p>
          <a:p>
            <a:endParaRPr lang="pt-BR" sz="32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827584" y="292494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Arial Narrow" pitchFamily="34" charset="0"/>
              </a:rPr>
              <a:t>metilciclopentano</a:t>
            </a:r>
            <a:endParaRPr lang="pt-BR" b="1" dirty="0">
              <a:latin typeface="Arial Narrow" pitchFamily="34" charset="0"/>
            </a:endParaRPr>
          </a:p>
        </p:txBody>
      </p:sp>
      <p:sp>
        <p:nvSpPr>
          <p:cNvPr id="10" name="Pentágono regular 9"/>
          <p:cNvSpPr/>
          <p:nvPr/>
        </p:nvSpPr>
        <p:spPr>
          <a:xfrm>
            <a:off x="5220072" y="2132856"/>
            <a:ext cx="720080" cy="576064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1" name="Conexão recta 10"/>
          <p:cNvCxnSpPr/>
          <p:nvPr/>
        </p:nvCxnSpPr>
        <p:spPr>
          <a:xfrm flipV="1">
            <a:off x="5940152" y="1991742"/>
            <a:ext cx="288033" cy="361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xão recta 12"/>
          <p:cNvCxnSpPr/>
          <p:nvPr/>
        </p:nvCxnSpPr>
        <p:spPr>
          <a:xfrm>
            <a:off x="5940151" y="2361276"/>
            <a:ext cx="288034" cy="347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xão recta 19"/>
          <p:cNvCxnSpPr/>
          <p:nvPr/>
        </p:nvCxnSpPr>
        <p:spPr>
          <a:xfrm flipV="1">
            <a:off x="5580607" y="1771706"/>
            <a:ext cx="0" cy="361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CaixaDeTexto 21"/>
          <p:cNvSpPr txBox="1"/>
          <p:nvPr/>
        </p:nvSpPr>
        <p:spPr>
          <a:xfrm>
            <a:off x="6156176" y="2432844"/>
            <a:ext cx="936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 Narrow" pitchFamily="34" charset="0"/>
              </a:rPr>
              <a:t>CH</a:t>
            </a:r>
            <a:r>
              <a:rPr lang="pt-BR" sz="3200" baseline="-25000" dirty="0"/>
              <a:t>3</a:t>
            </a:r>
            <a:endParaRPr lang="pt-BR" sz="3200" dirty="0"/>
          </a:p>
          <a:p>
            <a:endParaRPr lang="pt-BR" sz="3200" dirty="0"/>
          </a:p>
        </p:txBody>
      </p:sp>
      <p:sp>
        <p:nvSpPr>
          <p:cNvPr id="23" name="CaixaDeTexto 22"/>
          <p:cNvSpPr txBox="1"/>
          <p:nvPr/>
        </p:nvSpPr>
        <p:spPr>
          <a:xfrm>
            <a:off x="6156176" y="1628800"/>
            <a:ext cx="936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 Narrow" pitchFamily="34" charset="0"/>
              </a:rPr>
              <a:t>CH</a:t>
            </a:r>
            <a:r>
              <a:rPr lang="pt-BR" sz="3200" baseline="-25000" dirty="0"/>
              <a:t>3</a:t>
            </a:r>
            <a:endParaRPr lang="pt-BR" sz="3200" dirty="0"/>
          </a:p>
          <a:p>
            <a:endParaRPr lang="pt-BR" sz="3200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5364088" y="1284058"/>
            <a:ext cx="936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 Narrow" pitchFamily="34" charset="0"/>
              </a:rPr>
              <a:t>CH</a:t>
            </a:r>
            <a:r>
              <a:rPr lang="pt-BR" sz="3200" baseline="-25000" dirty="0"/>
              <a:t>3</a:t>
            </a:r>
            <a:endParaRPr lang="pt-BR" sz="3200" dirty="0"/>
          </a:p>
          <a:p>
            <a:endParaRPr lang="pt-BR" sz="32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4499992" y="2924944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Arial Narrow" pitchFamily="34" charset="0"/>
              </a:rPr>
              <a:t>1, 1, 2 - trimetilciclopentano</a:t>
            </a:r>
            <a:endParaRPr lang="pt-BR" b="1" dirty="0">
              <a:latin typeface="Arial Narrow" pitchFamily="34" charset="0"/>
            </a:endParaRPr>
          </a:p>
        </p:txBody>
      </p:sp>
      <p:sp>
        <p:nvSpPr>
          <p:cNvPr id="26" name="Rectângulo 25"/>
          <p:cNvSpPr/>
          <p:nvPr/>
        </p:nvSpPr>
        <p:spPr>
          <a:xfrm>
            <a:off x="1259632" y="4437112"/>
            <a:ext cx="828092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9" name="Conexão recta 28"/>
          <p:cNvCxnSpPr/>
          <p:nvPr/>
        </p:nvCxnSpPr>
        <p:spPr>
          <a:xfrm flipV="1">
            <a:off x="2087724" y="4221088"/>
            <a:ext cx="396044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aixaDeTexto 29"/>
          <p:cNvSpPr txBox="1"/>
          <p:nvPr/>
        </p:nvSpPr>
        <p:spPr>
          <a:xfrm>
            <a:off x="2411760" y="3935958"/>
            <a:ext cx="3600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CH</a:t>
            </a:r>
            <a:r>
              <a:rPr lang="pt-BR" sz="3200" baseline="-25000" dirty="0" smtClean="0"/>
              <a:t>2</a:t>
            </a:r>
            <a:r>
              <a:rPr lang="pt-BR" sz="3200" dirty="0" smtClean="0">
                <a:latin typeface="Arial Narrow" pitchFamily="34" charset="0"/>
              </a:rPr>
              <a:t>CH</a:t>
            </a:r>
            <a:r>
              <a:rPr lang="pt-BR" sz="3200" baseline="-25000" dirty="0" smtClean="0"/>
              <a:t>2</a:t>
            </a:r>
            <a:r>
              <a:rPr lang="pt-BR" sz="3200" dirty="0" smtClean="0">
                <a:latin typeface="Arial Narrow" pitchFamily="34" charset="0"/>
              </a:rPr>
              <a:t>CH</a:t>
            </a:r>
            <a:r>
              <a:rPr lang="pt-BR" sz="3200" baseline="-25000" dirty="0" smtClean="0"/>
              <a:t>2</a:t>
            </a:r>
            <a:r>
              <a:rPr lang="pt-BR" sz="3200" dirty="0" smtClean="0">
                <a:latin typeface="Arial Narrow" pitchFamily="34" charset="0"/>
              </a:rPr>
              <a:t>CH</a:t>
            </a:r>
            <a:r>
              <a:rPr lang="pt-BR" sz="3200" baseline="-25000" dirty="0" smtClean="0"/>
              <a:t>2</a:t>
            </a:r>
            <a:r>
              <a:rPr lang="pt-BR" sz="3200" dirty="0" smtClean="0">
                <a:latin typeface="Arial Narrow" pitchFamily="34" charset="0"/>
              </a:rPr>
              <a:t>CH</a:t>
            </a:r>
            <a:r>
              <a:rPr lang="pt-BR" sz="3200" baseline="-25000" dirty="0"/>
              <a:t>3</a:t>
            </a:r>
            <a:endParaRPr lang="pt-BR" sz="3200" dirty="0"/>
          </a:p>
          <a:p>
            <a:endParaRPr lang="pt-BR" sz="3200" dirty="0" smtClean="0"/>
          </a:p>
          <a:p>
            <a:endParaRPr lang="pt-BR" sz="3200" dirty="0"/>
          </a:p>
          <a:p>
            <a:endParaRPr lang="pt-BR" sz="3200" dirty="0"/>
          </a:p>
          <a:p>
            <a:endParaRPr lang="pt-BR" sz="3200" dirty="0"/>
          </a:p>
        </p:txBody>
      </p:sp>
      <p:sp>
        <p:nvSpPr>
          <p:cNvPr id="31" name="CaixaDeTexto 30"/>
          <p:cNvSpPr txBox="1"/>
          <p:nvPr/>
        </p:nvSpPr>
        <p:spPr>
          <a:xfrm>
            <a:off x="886024" y="54452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Arial Narrow" pitchFamily="34" charset="0"/>
              </a:rPr>
              <a:t>1 - ciclobutilpentano</a:t>
            </a:r>
            <a:endParaRPr lang="pt-BR" b="1" dirty="0">
              <a:latin typeface="Arial Narrow" pitchFamily="34" charset="0"/>
            </a:endParaRPr>
          </a:p>
        </p:txBody>
      </p:sp>
      <p:sp>
        <p:nvSpPr>
          <p:cNvPr id="32" name="Pentágono regular 31"/>
          <p:cNvSpPr/>
          <p:nvPr/>
        </p:nvSpPr>
        <p:spPr>
          <a:xfrm>
            <a:off x="6129288" y="4796780"/>
            <a:ext cx="720080" cy="576064"/>
          </a:xfrm>
          <a:prstGeom prst="pentag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3" name="Conexão recta 32"/>
          <p:cNvCxnSpPr/>
          <p:nvPr/>
        </p:nvCxnSpPr>
        <p:spPr>
          <a:xfrm flipV="1">
            <a:off x="6489328" y="4436740"/>
            <a:ext cx="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xão recta 37"/>
          <p:cNvCxnSpPr>
            <a:stCxn id="32" idx="4"/>
          </p:cNvCxnSpPr>
          <p:nvPr/>
        </p:nvCxnSpPr>
        <p:spPr>
          <a:xfrm>
            <a:off x="6711844" y="5372843"/>
            <a:ext cx="380436" cy="1443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/>
          <p:cNvSpPr txBox="1"/>
          <p:nvPr/>
        </p:nvSpPr>
        <p:spPr>
          <a:xfrm>
            <a:off x="7020272" y="5304110"/>
            <a:ext cx="936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 Narrow" pitchFamily="34" charset="0"/>
              </a:rPr>
              <a:t>CH</a:t>
            </a:r>
            <a:r>
              <a:rPr lang="pt-BR" sz="3200" baseline="-25000" dirty="0"/>
              <a:t>3</a:t>
            </a:r>
            <a:endParaRPr lang="pt-BR" sz="3200" dirty="0"/>
          </a:p>
          <a:p>
            <a:endParaRPr lang="pt-BR" sz="3200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6300192" y="3996353"/>
            <a:ext cx="292652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latin typeface="Arial Narrow" pitchFamily="34" charset="0"/>
              </a:rPr>
              <a:t>CH</a:t>
            </a:r>
            <a:r>
              <a:rPr lang="pt-BR" sz="3200" baseline="-25000" dirty="0" smtClean="0"/>
              <a:t>2</a:t>
            </a:r>
            <a:r>
              <a:rPr lang="pt-BR" sz="3200" dirty="0" smtClean="0">
                <a:latin typeface="Arial Narrow" pitchFamily="34" charset="0"/>
              </a:rPr>
              <a:t>CH</a:t>
            </a:r>
            <a:r>
              <a:rPr lang="pt-BR" sz="3200" baseline="-25000" dirty="0"/>
              <a:t>3</a:t>
            </a:r>
            <a:endParaRPr lang="pt-BR" sz="3200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5220072" y="600198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Arial Narrow" pitchFamily="34" charset="0"/>
              </a:rPr>
              <a:t>1 – etil – 3 - metilciclopentano</a:t>
            </a:r>
            <a:endParaRPr lang="pt-BR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24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pt-BR" dirty="0" smtClean="0">
                <a:latin typeface="Arial Narrow" pitchFamily="34" charset="0"/>
              </a:rPr>
              <a:t>Nomenclatura Cicloalcenos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>
                <a:latin typeface="Arial Narrow" pitchFamily="34" charset="0"/>
              </a:rPr>
              <a:t>Nomenclatura: CICLO + HIDROCARBONETO (semelhante aos </a:t>
            </a:r>
            <a:r>
              <a:rPr lang="pt-BR" dirty="0" smtClean="0">
                <a:latin typeface="Arial Narrow" pitchFamily="34" charset="0"/>
              </a:rPr>
              <a:t>alcenos</a:t>
            </a:r>
            <a:r>
              <a:rPr lang="pt-BR" dirty="0">
                <a:latin typeface="Arial Narrow" pitchFamily="34" charset="0"/>
              </a:rPr>
              <a:t>);</a:t>
            </a:r>
          </a:p>
          <a:p>
            <a:r>
              <a:rPr lang="pt-BR" dirty="0">
                <a:latin typeface="Arial Narrow" pitchFamily="34" charset="0"/>
              </a:rPr>
              <a:t>Radicais: são chamados de </a:t>
            </a:r>
            <a:r>
              <a:rPr lang="pt-BR" dirty="0" smtClean="0">
                <a:latin typeface="Arial Narrow" pitchFamily="34" charset="0"/>
              </a:rPr>
              <a:t>CICLOALQUENIL(A</a:t>
            </a:r>
            <a:r>
              <a:rPr lang="pt-BR" dirty="0">
                <a:latin typeface="Arial Narrow" pitchFamily="34" charset="0"/>
              </a:rPr>
              <a:t>);</a:t>
            </a:r>
          </a:p>
          <a:p>
            <a:r>
              <a:rPr lang="pt-BR" dirty="0">
                <a:latin typeface="Arial Narrow" pitchFamily="34" charset="0"/>
              </a:rPr>
              <a:t>Terminação dos Radicais: CICLO + HIDROCARBONETO + </a:t>
            </a:r>
            <a:r>
              <a:rPr lang="pt-BR" dirty="0" smtClean="0">
                <a:latin typeface="Arial Narrow" pitchFamily="34" charset="0"/>
              </a:rPr>
              <a:t>ENIL(A</a:t>
            </a:r>
            <a:r>
              <a:rPr lang="pt-BR" dirty="0">
                <a:latin typeface="Arial Narrow" pitchFamily="34" charset="0"/>
              </a:rPr>
              <a:t>) (semelhante aos </a:t>
            </a:r>
            <a:r>
              <a:rPr lang="pt-BR" dirty="0" smtClean="0">
                <a:latin typeface="Arial Narrow" pitchFamily="34" charset="0"/>
              </a:rPr>
              <a:t>alcenos</a:t>
            </a:r>
            <a:r>
              <a:rPr lang="pt-BR" dirty="0">
                <a:latin typeface="Arial Narrow" pitchFamily="34" charset="0"/>
              </a:rPr>
              <a:t>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2872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66800"/>
          </a:xfrm>
        </p:spPr>
        <p:txBody>
          <a:bodyPr/>
          <a:lstStyle/>
          <a:p>
            <a:pPr algn="ctr"/>
            <a:r>
              <a:rPr lang="pt-BR" dirty="0" smtClean="0">
                <a:latin typeface="Arial Narrow" pitchFamily="34" charset="0"/>
              </a:rPr>
              <a:t>Regras Nomenclatura Cicloalcenos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Escolher a cadeia carbonica mais longa para ser a principal;</a:t>
            </a:r>
          </a:p>
          <a:p>
            <a:r>
              <a:rPr lang="pt-BR" dirty="0" smtClean="0">
                <a:latin typeface="Arial Narrow" pitchFamily="34" charset="0"/>
              </a:rPr>
              <a:t>Numerar a cadeia principal, começando pelo carbono mais próximo da dupla ligação;</a:t>
            </a:r>
          </a:p>
          <a:p>
            <a:r>
              <a:rPr lang="pt-BR" dirty="0" smtClean="0">
                <a:latin typeface="Arial Narrow" pitchFamily="34" charset="0"/>
              </a:rPr>
              <a:t>Dar a localização das ramificações, seguidas do nome do seu radical, e por fim, dar o nome da cadeia principal observando o caminho mais curto entre a dupla e os radicais.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32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/>
          <a:lstStyle/>
          <a:p>
            <a:pPr algn="ctr"/>
            <a:r>
              <a:rPr lang="pt-BR" dirty="0" smtClean="0">
                <a:latin typeface="Arial Narrow" pitchFamily="34" charset="0"/>
              </a:rPr>
              <a:t>Hidrocarbonetos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Arial Narrow" pitchFamily="34" charset="0"/>
              </a:rPr>
              <a:t>São compostos formados por Carbono (C) e Hidrogênio (H).</a:t>
            </a:r>
          </a:p>
          <a:p>
            <a:r>
              <a:rPr lang="pt-BR" dirty="0" smtClean="0">
                <a:latin typeface="Arial Narrow" pitchFamily="34" charset="0"/>
              </a:rPr>
              <a:t>Alcanos – são hidrocarbonetos alifáticos saturados;</a:t>
            </a:r>
          </a:p>
          <a:p>
            <a:r>
              <a:rPr lang="pt-BR" dirty="0" smtClean="0">
                <a:latin typeface="Arial Narrow" pitchFamily="34" charset="0"/>
              </a:rPr>
              <a:t>Alcenos – são hidrocarbonetos alifáticos insaturados – por dupla ligação;</a:t>
            </a:r>
          </a:p>
          <a:p>
            <a:r>
              <a:rPr lang="pt-BR" dirty="0" smtClean="0">
                <a:latin typeface="Arial Narrow" pitchFamily="34" charset="0"/>
              </a:rPr>
              <a:t>Alcinos – são hidrocarbonetos alifáticos insaturados – por tripla ligação;</a:t>
            </a:r>
          </a:p>
          <a:p>
            <a:r>
              <a:rPr lang="pt-BR" dirty="0" smtClean="0">
                <a:latin typeface="Arial Narrow" pitchFamily="34" charset="0"/>
              </a:rPr>
              <a:t>Alcadienos – são hidrocarbonetos alifáticos insaturados – por duas ligações duplas.</a:t>
            </a:r>
          </a:p>
          <a:p>
            <a:r>
              <a:rPr lang="pt-BR" dirty="0" smtClean="0">
                <a:latin typeface="Arial Narrow" pitchFamily="34" charset="0"/>
              </a:rPr>
              <a:t>Cicloalcanos – são hidrocarbonetos cíclicos que possuem pelo menos uma cadeia carbônica fechada;</a:t>
            </a:r>
          </a:p>
          <a:p>
            <a:r>
              <a:rPr lang="pt-BR" dirty="0" smtClean="0">
                <a:latin typeface="Arial Narrow" pitchFamily="34" charset="0"/>
              </a:rPr>
              <a:t>Cicloalcenos – são hidrocarbonetos cíclicos insaturados – por dupla ligação.</a:t>
            </a:r>
          </a:p>
        </p:txBody>
      </p:sp>
    </p:spTree>
    <p:extLst>
      <p:ext uri="{BB962C8B-B14F-4D97-AF65-F5344CB8AC3E}">
        <p14:creationId xmlns:p14="http://schemas.microsoft.com/office/powerpoint/2010/main" val="328181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066800"/>
          </a:xfrm>
        </p:spPr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Exemplos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4" name="Triângulo isósceles 3"/>
          <p:cNvSpPr/>
          <p:nvPr/>
        </p:nvSpPr>
        <p:spPr>
          <a:xfrm>
            <a:off x="1403648" y="2276872"/>
            <a:ext cx="1008112" cy="792088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xão recta 5"/>
          <p:cNvCxnSpPr/>
          <p:nvPr/>
        </p:nvCxnSpPr>
        <p:spPr>
          <a:xfrm flipH="1">
            <a:off x="1619672" y="2492896"/>
            <a:ext cx="288032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aixaDeTexto 6"/>
          <p:cNvSpPr txBox="1"/>
          <p:nvPr/>
        </p:nvSpPr>
        <p:spPr>
          <a:xfrm>
            <a:off x="2555776" y="2492896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Arial Narrow" pitchFamily="34" charset="0"/>
              </a:rPr>
              <a:t>Ciclopropeno</a:t>
            </a:r>
            <a:endParaRPr lang="pt-BR" b="1" dirty="0">
              <a:latin typeface="Arial Narrow" pitchFamily="34" charset="0"/>
            </a:endParaRPr>
          </a:p>
        </p:txBody>
      </p:sp>
      <p:cxnSp>
        <p:nvCxnSpPr>
          <p:cNvPr id="11" name="Conexão recta 10"/>
          <p:cNvCxnSpPr/>
          <p:nvPr/>
        </p:nvCxnSpPr>
        <p:spPr>
          <a:xfrm flipH="1">
            <a:off x="4860032" y="4005064"/>
            <a:ext cx="3600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cta 11"/>
          <p:cNvCxnSpPr/>
          <p:nvPr/>
        </p:nvCxnSpPr>
        <p:spPr>
          <a:xfrm>
            <a:off x="5220072" y="4005064"/>
            <a:ext cx="3600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xão recta 14"/>
          <p:cNvCxnSpPr/>
          <p:nvPr/>
        </p:nvCxnSpPr>
        <p:spPr>
          <a:xfrm>
            <a:off x="4860032" y="443711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xão recta 16"/>
          <p:cNvCxnSpPr/>
          <p:nvPr/>
        </p:nvCxnSpPr>
        <p:spPr>
          <a:xfrm>
            <a:off x="5590964" y="443711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recta 18"/>
          <p:cNvCxnSpPr/>
          <p:nvPr/>
        </p:nvCxnSpPr>
        <p:spPr>
          <a:xfrm flipH="1">
            <a:off x="5230924" y="5085184"/>
            <a:ext cx="3600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xão recta 19"/>
          <p:cNvCxnSpPr/>
          <p:nvPr/>
        </p:nvCxnSpPr>
        <p:spPr>
          <a:xfrm>
            <a:off x="4860032" y="5085184"/>
            <a:ext cx="3600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xão recta 20"/>
          <p:cNvCxnSpPr/>
          <p:nvPr/>
        </p:nvCxnSpPr>
        <p:spPr>
          <a:xfrm>
            <a:off x="4932040" y="443711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xão recta 21"/>
          <p:cNvCxnSpPr/>
          <p:nvPr/>
        </p:nvCxnSpPr>
        <p:spPr>
          <a:xfrm>
            <a:off x="5590964" y="5085184"/>
            <a:ext cx="6480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6156176" y="4800054"/>
            <a:ext cx="936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 Narrow" pitchFamily="34" charset="0"/>
              </a:rPr>
              <a:t>CH</a:t>
            </a:r>
            <a:r>
              <a:rPr lang="pt-BR" sz="3200" baseline="-25000" dirty="0"/>
              <a:t>3</a:t>
            </a:r>
            <a:endParaRPr lang="pt-BR" sz="3200" dirty="0"/>
          </a:p>
          <a:p>
            <a:endParaRPr lang="pt-BR" sz="3200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2555776" y="4715852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Arial Narrow" pitchFamily="34" charset="0"/>
              </a:rPr>
              <a:t>4-metil-ciclohexeno</a:t>
            </a:r>
            <a:endParaRPr lang="pt-BR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363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lang="pt-BR" dirty="0" smtClean="0">
                <a:latin typeface="Arial Narrow" pitchFamily="34" charset="0"/>
              </a:rPr>
              <a:t>Como dar nome aos compostos orgânicos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>
                <a:latin typeface="Arial Narrow" pitchFamily="34" charset="0"/>
              </a:rPr>
              <a:t>PREFIXO + INFIXO + SUFIXO</a:t>
            </a:r>
          </a:p>
          <a:p>
            <a:r>
              <a:rPr lang="pt-BR" b="1" dirty="0" smtClean="0">
                <a:latin typeface="Arial Narrow" pitchFamily="34" charset="0"/>
              </a:rPr>
              <a:t>PREFIXO:</a:t>
            </a:r>
            <a:r>
              <a:rPr lang="pt-BR" dirty="0" smtClean="0">
                <a:latin typeface="Arial Narrow" pitchFamily="34" charset="0"/>
              </a:rPr>
              <a:t> quantidade de C na cadeia principal:</a:t>
            </a:r>
          </a:p>
          <a:p>
            <a:endParaRPr lang="pt-BR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  <a:p>
            <a:r>
              <a:rPr lang="pt-BR" b="1" dirty="0" smtClean="0">
                <a:latin typeface="Arial Narrow" pitchFamily="34" charset="0"/>
              </a:rPr>
              <a:t>INFIXO:</a:t>
            </a:r>
            <a:r>
              <a:rPr lang="pt-BR" dirty="0" smtClean="0">
                <a:latin typeface="Arial Narrow" pitchFamily="34" charset="0"/>
              </a:rPr>
              <a:t> tipo de ligação:</a:t>
            </a: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  <a:p>
            <a:r>
              <a:rPr lang="pt-BR" b="1" dirty="0" smtClean="0">
                <a:latin typeface="Arial Narrow" pitchFamily="34" charset="0"/>
              </a:rPr>
              <a:t>SUFIXO:</a:t>
            </a:r>
            <a:r>
              <a:rPr lang="pt-BR" dirty="0" smtClean="0">
                <a:latin typeface="Arial Narrow" pitchFamily="34" charset="0"/>
              </a:rPr>
              <a:t> tipo de função:</a:t>
            </a:r>
          </a:p>
          <a:p>
            <a:pPr marL="0" indent="0">
              <a:buNone/>
            </a:pPr>
            <a:endParaRPr lang="pt-BR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pt-BR" dirty="0" smtClean="0">
              <a:latin typeface="Arial Narrow" pitchFamily="34" charset="0"/>
            </a:endParaRP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971600" y="2204864"/>
            <a:ext cx="13969552" cy="830997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algn="ctr"/>
            <a:r>
              <a:rPr lang="pt-BR" sz="2400" b="1" dirty="0" smtClean="0">
                <a:latin typeface="Arial Narrow" pitchFamily="34" charset="0"/>
              </a:rPr>
              <a:t>1C –</a:t>
            </a:r>
            <a:r>
              <a:rPr lang="pt-BR" sz="2400" dirty="0" smtClean="0">
                <a:latin typeface="Arial Narrow" pitchFamily="34" charset="0"/>
              </a:rPr>
              <a:t> MET   </a:t>
            </a:r>
            <a:r>
              <a:rPr lang="pt-BR" sz="2400" b="1" dirty="0" smtClean="0">
                <a:latin typeface="Arial Narrow" pitchFamily="34" charset="0"/>
              </a:rPr>
              <a:t>2C – </a:t>
            </a:r>
            <a:r>
              <a:rPr lang="pt-BR" sz="2400" dirty="0" smtClean="0">
                <a:latin typeface="Arial Narrow" pitchFamily="34" charset="0"/>
              </a:rPr>
              <a:t>ET   </a:t>
            </a:r>
            <a:r>
              <a:rPr lang="pt-BR" sz="2400" b="1" dirty="0" smtClean="0">
                <a:latin typeface="Arial Narrow" pitchFamily="34" charset="0"/>
              </a:rPr>
              <a:t>3C –</a:t>
            </a:r>
            <a:r>
              <a:rPr lang="pt-BR" sz="2400" dirty="0" smtClean="0">
                <a:latin typeface="Arial Narrow" pitchFamily="34" charset="0"/>
              </a:rPr>
              <a:t> PROP   </a:t>
            </a:r>
            <a:r>
              <a:rPr lang="pt-BR" sz="2400" b="1" dirty="0" smtClean="0">
                <a:latin typeface="Arial Narrow" pitchFamily="34" charset="0"/>
              </a:rPr>
              <a:t>4C –</a:t>
            </a:r>
            <a:r>
              <a:rPr lang="pt-BR" sz="2400" dirty="0" smtClean="0">
                <a:latin typeface="Arial Narrow" pitchFamily="34" charset="0"/>
              </a:rPr>
              <a:t> BUT   </a:t>
            </a:r>
            <a:r>
              <a:rPr lang="pt-BR" sz="2400" b="1" dirty="0" smtClean="0">
                <a:latin typeface="Arial Narrow" pitchFamily="34" charset="0"/>
              </a:rPr>
              <a:t>5C –</a:t>
            </a:r>
            <a:r>
              <a:rPr lang="pt-BR" sz="2400" dirty="0" smtClean="0">
                <a:latin typeface="Arial Narrow" pitchFamily="34" charset="0"/>
              </a:rPr>
              <a:t> PENT</a:t>
            </a:r>
          </a:p>
          <a:p>
            <a:pPr algn="ctr"/>
            <a:r>
              <a:rPr lang="pt-BR" sz="2400" b="1" dirty="0" smtClean="0">
                <a:latin typeface="Arial Narrow" pitchFamily="34" charset="0"/>
              </a:rPr>
              <a:t>6C – </a:t>
            </a:r>
            <a:r>
              <a:rPr lang="pt-BR" sz="2400" dirty="0" smtClean="0">
                <a:latin typeface="Arial Narrow" pitchFamily="34" charset="0"/>
              </a:rPr>
              <a:t>HEX   </a:t>
            </a:r>
            <a:r>
              <a:rPr lang="pt-BR" sz="2400" b="1" dirty="0" smtClean="0">
                <a:latin typeface="Arial Narrow" pitchFamily="34" charset="0"/>
              </a:rPr>
              <a:t>7C – </a:t>
            </a:r>
            <a:r>
              <a:rPr lang="pt-BR" sz="2400" dirty="0" smtClean="0">
                <a:latin typeface="Arial Narrow" pitchFamily="34" charset="0"/>
              </a:rPr>
              <a:t>HEPT   </a:t>
            </a:r>
            <a:r>
              <a:rPr lang="pt-BR" sz="2400" b="1" dirty="0" smtClean="0">
                <a:latin typeface="Arial Narrow" pitchFamily="34" charset="0"/>
              </a:rPr>
              <a:t>8C – </a:t>
            </a:r>
            <a:r>
              <a:rPr lang="pt-BR" sz="2400" dirty="0" smtClean="0">
                <a:latin typeface="Arial Narrow" pitchFamily="34" charset="0"/>
              </a:rPr>
              <a:t>OCT   </a:t>
            </a:r>
            <a:r>
              <a:rPr lang="pt-BR" sz="2400" b="1" dirty="0" smtClean="0">
                <a:latin typeface="Arial Narrow" pitchFamily="34" charset="0"/>
              </a:rPr>
              <a:t>9C –</a:t>
            </a:r>
            <a:r>
              <a:rPr lang="pt-BR" sz="2400" dirty="0" smtClean="0">
                <a:latin typeface="Arial Narrow" pitchFamily="34" charset="0"/>
              </a:rPr>
              <a:t> NON   </a:t>
            </a:r>
            <a:r>
              <a:rPr lang="pt-BR" sz="2400" b="1" dirty="0" smtClean="0">
                <a:latin typeface="Arial Narrow" pitchFamily="34" charset="0"/>
              </a:rPr>
              <a:t>10C –</a:t>
            </a:r>
            <a:r>
              <a:rPr lang="pt-BR" sz="2400" dirty="0" smtClean="0">
                <a:latin typeface="Arial Narrow" pitchFamily="34" charset="0"/>
              </a:rPr>
              <a:t> DEC</a:t>
            </a:r>
          </a:p>
          <a:p>
            <a:pPr algn="ctr"/>
            <a:endParaRPr lang="pt-BR" sz="2400" dirty="0" smtClean="0">
              <a:latin typeface="Arial Narrow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27584" y="3573016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 Narrow" pitchFamily="34" charset="0"/>
              </a:rPr>
              <a:t>Simples – </a:t>
            </a:r>
            <a:r>
              <a:rPr lang="pt-BR" sz="2400" dirty="0" smtClean="0">
                <a:latin typeface="Arial Narrow" pitchFamily="34" charset="0"/>
              </a:rPr>
              <a:t>AN   </a:t>
            </a:r>
            <a:r>
              <a:rPr lang="pt-BR" sz="2400" b="1" dirty="0" smtClean="0">
                <a:latin typeface="Arial Narrow" pitchFamily="34" charset="0"/>
              </a:rPr>
              <a:t>Dupla – </a:t>
            </a:r>
            <a:r>
              <a:rPr lang="pt-BR" sz="2400" dirty="0" smtClean="0">
                <a:latin typeface="Arial Narrow" pitchFamily="34" charset="0"/>
              </a:rPr>
              <a:t>EN   </a:t>
            </a:r>
            <a:r>
              <a:rPr lang="pt-BR" sz="2400" b="1" dirty="0" smtClean="0">
                <a:latin typeface="Arial Narrow" pitchFamily="34" charset="0"/>
              </a:rPr>
              <a:t>Tripla – </a:t>
            </a:r>
            <a:r>
              <a:rPr lang="pt-BR" sz="2400" dirty="0" smtClean="0">
                <a:latin typeface="Arial Narrow" pitchFamily="34" charset="0"/>
              </a:rPr>
              <a:t>IN   </a:t>
            </a:r>
            <a:r>
              <a:rPr lang="pt-BR" sz="2400" b="1" dirty="0" smtClean="0">
                <a:latin typeface="Arial Narrow" pitchFamily="34" charset="0"/>
              </a:rPr>
              <a:t>2 Duplas – </a:t>
            </a:r>
            <a:r>
              <a:rPr lang="pt-BR" sz="2400" dirty="0" smtClean="0">
                <a:latin typeface="Arial Narrow" pitchFamily="34" charset="0"/>
              </a:rPr>
              <a:t>(A)DIEN</a:t>
            </a:r>
            <a:endParaRPr lang="pt-BR" sz="2400" dirty="0">
              <a:latin typeface="Arial Narrow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4" y="4437112"/>
            <a:ext cx="79928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Arial Narrow" pitchFamily="34" charset="0"/>
              </a:rPr>
              <a:t>Hidrocarboneto – </a:t>
            </a:r>
            <a:r>
              <a:rPr lang="pt-BR" sz="2400" dirty="0">
                <a:latin typeface="Arial Narrow" pitchFamily="34" charset="0"/>
              </a:rPr>
              <a:t>O</a:t>
            </a:r>
            <a:r>
              <a:rPr lang="pt-BR" sz="2400" dirty="0" smtClean="0">
                <a:latin typeface="Arial Narrow" pitchFamily="34" charset="0"/>
              </a:rPr>
              <a:t>   </a:t>
            </a:r>
            <a:r>
              <a:rPr lang="pt-BR" sz="2400" b="1" dirty="0" smtClean="0">
                <a:latin typeface="Arial Narrow" pitchFamily="34" charset="0"/>
              </a:rPr>
              <a:t>Álcool – </a:t>
            </a:r>
            <a:r>
              <a:rPr lang="pt-BR" sz="2400" dirty="0" smtClean="0">
                <a:latin typeface="Arial Narrow" pitchFamily="34" charset="0"/>
              </a:rPr>
              <a:t>OL   </a:t>
            </a:r>
            <a:r>
              <a:rPr lang="pt-BR" sz="2400" b="1" dirty="0" smtClean="0">
                <a:latin typeface="Arial Narrow" pitchFamily="34" charset="0"/>
              </a:rPr>
              <a:t>Aldeído – </a:t>
            </a:r>
            <a:r>
              <a:rPr lang="pt-BR" sz="2400" dirty="0" smtClean="0">
                <a:latin typeface="Arial Narrow" pitchFamily="34" charset="0"/>
              </a:rPr>
              <a:t>AL</a:t>
            </a:r>
          </a:p>
          <a:p>
            <a:pPr algn="ctr"/>
            <a:r>
              <a:rPr lang="pt-BR" sz="2400" b="1" dirty="0" smtClean="0">
                <a:latin typeface="Arial Narrow" pitchFamily="34" charset="0"/>
              </a:rPr>
              <a:t>Cetona – </a:t>
            </a:r>
            <a:r>
              <a:rPr lang="pt-BR" sz="2400" dirty="0" smtClean="0">
                <a:latin typeface="Arial Narrow" pitchFamily="34" charset="0"/>
              </a:rPr>
              <a:t>ONA   </a:t>
            </a:r>
            <a:r>
              <a:rPr lang="pt-BR" sz="2400" b="1" dirty="0" smtClean="0">
                <a:latin typeface="Arial Narrow" pitchFamily="34" charset="0"/>
              </a:rPr>
              <a:t>Ácido Carboxílico – </a:t>
            </a:r>
            <a:r>
              <a:rPr lang="pt-BR" sz="2400" dirty="0" smtClean="0">
                <a:latin typeface="Arial Narrow" pitchFamily="34" charset="0"/>
              </a:rPr>
              <a:t>ácido _____óico</a:t>
            </a:r>
            <a:endParaRPr lang="pt-BR" sz="2400" dirty="0">
              <a:latin typeface="Arial Narrow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899592" y="5733256"/>
            <a:ext cx="79928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Arial Narrow" pitchFamily="34" charset="0"/>
              </a:rPr>
              <a:t>Obs.: </a:t>
            </a:r>
            <a:r>
              <a:rPr lang="pt-BR" sz="2400" dirty="0" smtClean="0">
                <a:latin typeface="Arial Narrow" pitchFamily="34" charset="0"/>
              </a:rPr>
              <a:t>nesta aula usaremos somente a função hidrocarboneto.</a:t>
            </a:r>
            <a:endParaRPr lang="pt-BR" sz="2400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11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latin typeface="Arial Narrow" pitchFamily="34" charset="0"/>
              </a:rPr>
              <a:t>Exemplos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H</a:t>
            </a:r>
            <a:r>
              <a:rPr lang="pt-BR" baseline="-25000" dirty="0" smtClean="0">
                <a:latin typeface="Arial Narrow" pitchFamily="34" charset="0"/>
              </a:rPr>
              <a:t>3</a:t>
            </a:r>
            <a:r>
              <a:rPr lang="pt-BR" dirty="0" smtClean="0">
                <a:latin typeface="Arial Narrow" pitchFamily="34" charset="0"/>
              </a:rPr>
              <a:t>C - CH</a:t>
            </a:r>
            <a:r>
              <a:rPr lang="pt-BR" baseline="-25000" dirty="0" smtClean="0">
                <a:latin typeface="Arial Narrow" pitchFamily="34" charset="0"/>
              </a:rPr>
              <a:t>3</a:t>
            </a: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Prefixo: ET </a:t>
            </a:r>
            <a:r>
              <a:rPr lang="pt-BR" dirty="0" smtClean="0">
                <a:latin typeface="Arial Narrow" pitchFamily="34" charset="0"/>
              </a:rPr>
              <a:t>(pois tem 2 carbonos na cadeia principal)</a:t>
            </a: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Infixo: NA </a:t>
            </a:r>
            <a:r>
              <a:rPr lang="pt-BR" dirty="0" smtClean="0">
                <a:latin typeface="Arial Narrow" pitchFamily="34" charset="0"/>
              </a:rPr>
              <a:t>(pois faz ligação simples)</a:t>
            </a: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Sufixo: O </a:t>
            </a:r>
            <a:r>
              <a:rPr lang="pt-BR" dirty="0" smtClean="0">
                <a:latin typeface="Arial Narrow" pitchFamily="34" charset="0"/>
              </a:rPr>
              <a:t>(pois é hidrocarboneto)</a:t>
            </a: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Nomenclatura: ETANO</a:t>
            </a:r>
            <a:endParaRPr lang="pt-BR" b="1" dirty="0">
              <a:latin typeface="Arial Narrow" pitchFamily="34" charset="0"/>
            </a:endParaRP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H</a:t>
            </a:r>
            <a:r>
              <a:rPr lang="pt-BR" baseline="-25000" dirty="0" smtClean="0">
                <a:latin typeface="Arial Narrow" pitchFamily="34" charset="0"/>
              </a:rPr>
              <a:t>2</a:t>
            </a:r>
            <a:r>
              <a:rPr lang="pt-BR" dirty="0" smtClean="0">
                <a:latin typeface="Arial Narrow" pitchFamily="34" charset="0"/>
              </a:rPr>
              <a:t>C = CH</a:t>
            </a:r>
            <a:r>
              <a:rPr lang="pt-BR" baseline="-25000" dirty="0">
                <a:latin typeface="Arial Narrow" pitchFamily="34" charset="0"/>
              </a:rPr>
              <a:t>2</a:t>
            </a: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Prefixo: ET </a:t>
            </a:r>
            <a:r>
              <a:rPr lang="pt-BR" dirty="0" smtClean="0">
                <a:latin typeface="Arial Narrow" pitchFamily="34" charset="0"/>
              </a:rPr>
              <a:t>(pois tem 2 carbonos na cadeia principal)</a:t>
            </a: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Infixo: EN </a:t>
            </a:r>
            <a:r>
              <a:rPr lang="pt-BR" dirty="0" smtClean="0">
                <a:latin typeface="Arial Narrow" pitchFamily="34" charset="0"/>
              </a:rPr>
              <a:t>(pois faz ligação dupla)</a:t>
            </a: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Sufixo: O</a:t>
            </a:r>
            <a:r>
              <a:rPr lang="pt-BR" dirty="0" smtClean="0">
                <a:latin typeface="Arial Narrow" pitchFamily="34" charset="0"/>
              </a:rPr>
              <a:t> (pois é hidrocarboneto)</a:t>
            </a: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Nomenclatura: ETENO</a:t>
            </a:r>
            <a:endParaRPr lang="pt-BR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5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pPr algn="ctr"/>
            <a:r>
              <a:rPr lang="pt-BR" dirty="0" smtClean="0">
                <a:latin typeface="Arial Narrow" pitchFamily="34" charset="0"/>
              </a:rPr>
              <a:t>Nomenclatura Alcanos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6" name="Marcador de Posição de Conteúdo 5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5112"/>
          </a:xfrm>
        </p:spPr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Apresentam cadeia saturada;</a:t>
            </a:r>
          </a:p>
          <a:p>
            <a:r>
              <a:rPr lang="pt-BR" dirty="0" smtClean="0">
                <a:latin typeface="Arial Narrow" pitchFamily="34" charset="0"/>
              </a:rPr>
              <a:t>Terminação: ANO (AN = ligação simples e O = função hidrocarboneto);</a:t>
            </a:r>
          </a:p>
          <a:p>
            <a:r>
              <a:rPr lang="pt-BR" dirty="0" smtClean="0">
                <a:latin typeface="Arial Narrow" pitchFamily="34" charset="0"/>
              </a:rPr>
              <a:t>Fórmula Geral: C</a:t>
            </a:r>
            <a:r>
              <a:rPr lang="pt-BR" baseline="-25000" dirty="0" smtClean="0">
                <a:latin typeface="Arial Narrow" pitchFamily="34" charset="0"/>
              </a:rPr>
              <a:t>n</a:t>
            </a:r>
            <a:r>
              <a:rPr lang="pt-BR" dirty="0" smtClean="0">
                <a:latin typeface="Arial Narrow" pitchFamily="34" charset="0"/>
              </a:rPr>
              <a:t>H</a:t>
            </a:r>
            <a:r>
              <a:rPr lang="pt-BR" baseline="-25000" dirty="0" smtClean="0">
                <a:latin typeface="Arial Narrow" pitchFamily="34" charset="0"/>
              </a:rPr>
              <a:t>2n+2 ;</a:t>
            </a:r>
            <a:endParaRPr lang="pt-BR" dirty="0">
              <a:latin typeface="Arial Narrow" pitchFamily="34" charset="0"/>
            </a:endParaRPr>
          </a:p>
          <a:p>
            <a:r>
              <a:rPr lang="pt-BR" dirty="0" smtClean="0">
                <a:latin typeface="Arial Narrow" pitchFamily="34" charset="0"/>
              </a:rPr>
              <a:t>Em relação as ramificações: são grupos de átomos derivados dos hidrocarbonetos pela eliminação de um H de suas moléculas. </a:t>
            </a:r>
            <a:r>
              <a:rPr lang="pt-BR" b="1" dirty="0" smtClean="0">
                <a:latin typeface="Arial Narrow" pitchFamily="34" charset="0"/>
              </a:rPr>
              <a:t>Sufixo:</a:t>
            </a:r>
            <a:r>
              <a:rPr lang="pt-BR" dirty="0" smtClean="0">
                <a:latin typeface="Arial Narrow" pitchFamily="34" charset="0"/>
              </a:rPr>
              <a:t> </a:t>
            </a:r>
            <a:r>
              <a:rPr lang="pt-BR" b="1" dirty="0" smtClean="0">
                <a:latin typeface="Arial Narrow" pitchFamily="34" charset="0"/>
              </a:rPr>
              <a:t>IL</a:t>
            </a:r>
            <a:r>
              <a:rPr lang="pt-BR" dirty="0" smtClean="0">
                <a:latin typeface="Arial Narrow" pitchFamily="34" charset="0"/>
              </a:rPr>
              <a:t> ou </a:t>
            </a:r>
            <a:r>
              <a:rPr lang="pt-BR" b="1" dirty="0" smtClean="0">
                <a:latin typeface="Arial Narrow" pitchFamily="34" charset="0"/>
              </a:rPr>
              <a:t>ILA</a:t>
            </a:r>
          </a:p>
        </p:txBody>
      </p:sp>
    </p:spTree>
    <p:extLst>
      <p:ext uri="{BB962C8B-B14F-4D97-AF65-F5344CB8AC3E}">
        <p14:creationId xmlns:p14="http://schemas.microsoft.com/office/powerpoint/2010/main" val="83689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 txBox="1">
            <a:spLocks/>
          </p:cNvSpPr>
          <p:nvPr/>
        </p:nvSpPr>
        <p:spPr>
          <a:xfrm>
            <a:off x="1115616" y="404664"/>
            <a:ext cx="6984776" cy="1006004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200" dirty="0" smtClean="0">
                <a:latin typeface="Arial Narrow" pitchFamily="34" charset="0"/>
              </a:rPr>
              <a:t>Tabela de Hidrocarbonetos e Ramificações</a:t>
            </a:r>
            <a:endParaRPr lang="pt-BR" sz="3200" dirty="0">
              <a:latin typeface="Arial Narrow" pitchFamily="34" charset="0"/>
            </a:endParaRP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0728"/>
            <a:ext cx="6178414" cy="5640199"/>
          </a:xfrm>
          <a:prstGeom prst="rect">
            <a:avLst/>
          </a:prstGeom>
        </p:spPr>
      </p:pic>
      <p:sp>
        <p:nvSpPr>
          <p:cNvPr id="9" name="CaixaDeTexto 8"/>
          <p:cNvSpPr txBox="1"/>
          <p:nvPr/>
        </p:nvSpPr>
        <p:spPr>
          <a:xfrm>
            <a:off x="6588224" y="980728"/>
            <a:ext cx="230425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latin typeface="Arial Narrow" pitchFamily="34" charset="0"/>
              </a:rPr>
              <a:t>PREFIXOS DAS RAMIFICAÇÕES:</a:t>
            </a:r>
          </a:p>
          <a:p>
            <a:r>
              <a:rPr lang="pt-BR" b="1" dirty="0" smtClean="0">
                <a:latin typeface="Arial Narrow" pitchFamily="34" charset="0"/>
              </a:rPr>
              <a:t>N: </a:t>
            </a:r>
            <a:r>
              <a:rPr lang="pt-BR" dirty="0" smtClean="0">
                <a:latin typeface="Arial Narrow" pitchFamily="34" charset="0"/>
              </a:rPr>
              <a:t>significa que foi retirado um hidrogênio de um carbono primário.</a:t>
            </a:r>
          </a:p>
          <a:p>
            <a:r>
              <a:rPr lang="pt-BR" b="1" dirty="0" smtClean="0">
                <a:latin typeface="Arial Narrow" pitchFamily="34" charset="0"/>
              </a:rPr>
              <a:t>Sec/S: </a:t>
            </a:r>
            <a:r>
              <a:rPr lang="pt-BR" dirty="0" smtClean="0">
                <a:latin typeface="Arial Narrow" pitchFamily="34" charset="0"/>
              </a:rPr>
              <a:t>significa que um hidrogênio foi retirado de um carbono secundário.</a:t>
            </a:r>
          </a:p>
          <a:p>
            <a:r>
              <a:rPr lang="pt-BR" b="1" dirty="0" smtClean="0">
                <a:latin typeface="Arial Narrow" pitchFamily="34" charset="0"/>
              </a:rPr>
              <a:t>Terc/T: </a:t>
            </a:r>
            <a:r>
              <a:rPr lang="pt-BR" dirty="0" smtClean="0">
                <a:latin typeface="Arial Narrow" pitchFamily="34" charset="0"/>
              </a:rPr>
              <a:t>significa que um hidrogênio foi retirado de um carbono terciário.</a:t>
            </a:r>
          </a:p>
          <a:p>
            <a:r>
              <a:rPr lang="pt-BR" b="1" dirty="0" smtClean="0">
                <a:latin typeface="Arial Narrow" pitchFamily="34" charset="0"/>
              </a:rPr>
              <a:t>Isso: </a:t>
            </a:r>
            <a:r>
              <a:rPr lang="pt-BR" dirty="0" smtClean="0">
                <a:latin typeface="Arial Narrow" pitchFamily="34" charset="0"/>
              </a:rPr>
              <a:t>significa que</a:t>
            </a:r>
            <a:r>
              <a:rPr lang="pt-BR" b="1" dirty="0" smtClean="0">
                <a:latin typeface="Arial Narrow" pitchFamily="34" charset="0"/>
              </a:rPr>
              <a:t> </a:t>
            </a:r>
            <a:r>
              <a:rPr lang="pt-BR" dirty="0" smtClean="0">
                <a:latin typeface="Arial Narrow" pitchFamily="34" charset="0"/>
              </a:rPr>
              <a:t>os dois grupos de ramificações unidos no segundo carbono, após a valência, são iguais.</a:t>
            </a:r>
            <a:endParaRPr lang="pt-BR" b="1" dirty="0" smtClean="0">
              <a:latin typeface="Arial Narrow" pitchFamily="34" charset="0"/>
            </a:endParaRPr>
          </a:p>
          <a:p>
            <a:r>
              <a:rPr lang="pt-BR" b="1" dirty="0" smtClean="0">
                <a:latin typeface="Arial Narrow" pitchFamily="34" charset="0"/>
              </a:rPr>
              <a:t>Neo:</a:t>
            </a:r>
            <a:r>
              <a:rPr lang="pt-BR" dirty="0" smtClean="0">
                <a:latin typeface="Arial Narrow" pitchFamily="34" charset="0"/>
              </a:rPr>
              <a:t> o carbono da valência livre está ligado a um carbono quaternário.</a:t>
            </a:r>
            <a:endParaRPr lang="pt-BR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02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latin typeface="Arial Narrow" pitchFamily="34" charset="0"/>
              </a:rPr>
              <a:t>Regra Nomenclatura para os compostos Alcanos Ramificados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25112"/>
          </a:xfrm>
        </p:spPr>
        <p:txBody>
          <a:bodyPr>
            <a:normAutofit fontScale="77500" lnSpcReduction="20000"/>
          </a:bodyPr>
          <a:lstStyle/>
          <a:p>
            <a:r>
              <a:rPr lang="pt-BR" dirty="0" smtClean="0">
                <a:latin typeface="Arial Narrow" pitchFamily="34" charset="0"/>
              </a:rPr>
              <a:t>Marcar cadeia carbônica principal (a que contém maior número de carbonos);</a:t>
            </a:r>
          </a:p>
          <a:p>
            <a:r>
              <a:rPr lang="pt-BR" dirty="0" smtClean="0">
                <a:latin typeface="Arial Narrow" pitchFamily="34" charset="0"/>
              </a:rPr>
              <a:t>Numerar os carbonos da cadeia principal, começando pelo carbono mais próximo da ramificação;</a:t>
            </a:r>
          </a:p>
          <a:p>
            <a:r>
              <a:rPr lang="pt-BR" dirty="0" smtClean="0">
                <a:latin typeface="Arial Narrow" pitchFamily="34" charset="0"/>
              </a:rPr>
              <a:t>Dar nome à estrutura iniciando pela ramificação, e indicando por número a posição dessas ramificações na cadeia principal;</a:t>
            </a:r>
          </a:p>
          <a:p>
            <a:r>
              <a:rPr lang="pt-BR" dirty="0" smtClean="0">
                <a:latin typeface="Arial Narrow" pitchFamily="34" charset="0"/>
              </a:rPr>
              <a:t>Ramificações iguais são representadas pelos prefixos </a:t>
            </a:r>
            <a:r>
              <a:rPr lang="pt-BR" i="1" dirty="0" smtClean="0">
                <a:latin typeface="Arial Narrow" pitchFamily="34" charset="0"/>
              </a:rPr>
              <a:t>di, tri, tetra, etc;</a:t>
            </a:r>
          </a:p>
          <a:p>
            <a:r>
              <a:rPr lang="pt-BR" i="1" dirty="0" smtClean="0">
                <a:latin typeface="Arial Narrow" pitchFamily="34" charset="0"/>
              </a:rPr>
              <a:t>Di, tri, tetra, séc e terc </a:t>
            </a:r>
            <a:r>
              <a:rPr lang="pt-BR" dirty="0" smtClean="0">
                <a:latin typeface="Arial Narrow" pitchFamily="34" charset="0"/>
              </a:rPr>
              <a:t>não fazem parte do nome;</a:t>
            </a:r>
          </a:p>
          <a:p>
            <a:r>
              <a:rPr lang="pt-BR" i="1" dirty="0" smtClean="0">
                <a:latin typeface="Arial Narrow" pitchFamily="34" charset="0"/>
              </a:rPr>
              <a:t>Iso e neo</a:t>
            </a:r>
            <a:r>
              <a:rPr lang="pt-BR" dirty="0" smtClean="0">
                <a:latin typeface="Arial Narrow" pitchFamily="34" charset="0"/>
              </a:rPr>
              <a:t> fazem parte do nome;</a:t>
            </a:r>
          </a:p>
          <a:p>
            <a:r>
              <a:rPr lang="pt-BR" dirty="0" smtClean="0">
                <a:latin typeface="Arial Narrow" pitchFamily="34" charset="0"/>
              </a:rPr>
              <a:t>Os prefixos </a:t>
            </a:r>
            <a:r>
              <a:rPr lang="pt-BR" i="1" dirty="0" smtClean="0">
                <a:latin typeface="Arial Narrow" pitchFamily="34" charset="0"/>
              </a:rPr>
              <a:t>di, tri e tetra</a:t>
            </a:r>
            <a:r>
              <a:rPr lang="pt-BR" dirty="0" smtClean="0">
                <a:latin typeface="Arial Narrow" pitchFamily="34" charset="0"/>
              </a:rPr>
              <a:t> são separados por hífen e os prefixos </a:t>
            </a:r>
            <a:r>
              <a:rPr lang="pt-BR" i="1" dirty="0" smtClean="0">
                <a:latin typeface="Arial Narrow" pitchFamily="34" charset="0"/>
              </a:rPr>
              <a:t>iso e neo </a:t>
            </a:r>
            <a:r>
              <a:rPr lang="pt-BR" dirty="0" smtClean="0">
                <a:latin typeface="Arial Narrow" pitchFamily="34" charset="0"/>
              </a:rPr>
              <a:t>não são separados por hífen.</a:t>
            </a:r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  <a:p>
            <a:pPr marL="0" indent="0">
              <a:buNone/>
            </a:pPr>
            <a:r>
              <a:rPr lang="pt-BR" b="1" dirty="0" smtClean="0">
                <a:latin typeface="Arial Narrow" pitchFamily="34" charset="0"/>
              </a:rPr>
              <a:t>Obs.: </a:t>
            </a:r>
            <a:r>
              <a:rPr lang="pt-BR" dirty="0" smtClean="0">
                <a:latin typeface="Arial Narrow" pitchFamily="34" charset="0"/>
              </a:rPr>
              <a:t>número e nome da ramificação antecedem o nome da função da cadeia principal.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63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066800"/>
          </a:xfrm>
        </p:spPr>
        <p:txBody>
          <a:bodyPr/>
          <a:lstStyle/>
          <a:p>
            <a:pPr algn="ctr"/>
            <a:r>
              <a:rPr lang="pt-BR" dirty="0" smtClean="0">
                <a:latin typeface="Arial Narrow" pitchFamily="34" charset="0"/>
              </a:rPr>
              <a:t>Nomenclatura Alcenos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25112"/>
          </a:xfrm>
        </p:spPr>
        <p:txBody>
          <a:bodyPr>
            <a:normAutofit/>
          </a:bodyPr>
          <a:lstStyle/>
          <a:p>
            <a:r>
              <a:rPr lang="pt-BR" dirty="0">
                <a:latin typeface="Arial Narrow" pitchFamily="34" charset="0"/>
              </a:rPr>
              <a:t>Terminação: </a:t>
            </a:r>
            <a:r>
              <a:rPr lang="pt-BR" dirty="0" smtClean="0">
                <a:latin typeface="Arial Narrow" pitchFamily="34" charset="0"/>
              </a:rPr>
              <a:t>ENO (EN = dupla ligação e </a:t>
            </a:r>
            <a:r>
              <a:rPr lang="pt-BR" dirty="0">
                <a:latin typeface="Arial Narrow" pitchFamily="34" charset="0"/>
              </a:rPr>
              <a:t>O </a:t>
            </a:r>
            <a:r>
              <a:rPr lang="pt-BR" dirty="0" smtClean="0">
                <a:latin typeface="Arial Narrow" pitchFamily="34" charset="0"/>
              </a:rPr>
              <a:t>= </a:t>
            </a:r>
            <a:r>
              <a:rPr lang="pt-BR" dirty="0">
                <a:latin typeface="Arial Narrow" pitchFamily="34" charset="0"/>
              </a:rPr>
              <a:t>função hidrocarboneto</a:t>
            </a:r>
            <a:r>
              <a:rPr lang="pt-BR" dirty="0" smtClean="0">
                <a:latin typeface="Arial Narrow" pitchFamily="34" charset="0"/>
              </a:rPr>
              <a:t>);</a:t>
            </a:r>
          </a:p>
          <a:p>
            <a:r>
              <a:rPr lang="pt-BR" dirty="0" smtClean="0">
                <a:latin typeface="Arial Narrow" pitchFamily="34" charset="0"/>
              </a:rPr>
              <a:t>Escolher a cadeia mais longa que tiver uma dupla ligação;</a:t>
            </a:r>
          </a:p>
          <a:p>
            <a:r>
              <a:rPr lang="pt-BR" dirty="0" smtClean="0">
                <a:latin typeface="Arial Narrow" pitchFamily="34" charset="0"/>
              </a:rPr>
              <a:t>Numerar a cadeia principal, começando pelo carbono mais próximo da dupla ligação;</a:t>
            </a:r>
          </a:p>
          <a:p>
            <a:r>
              <a:rPr lang="pt-BR" dirty="0" smtClean="0">
                <a:latin typeface="Arial Narrow" pitchFamily="34" charset="0"/>
              </a:rPr>
              <a:t>Dar a localização das ramificações, seguidas do nome do radical, e por fim dar o nome da cadeia principal localizando a dupla ligação.</a:t>
            </a:r>
            <a:endParaRPr lang="pt-BR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359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 Narrow" pitchFamily="34" charset="0"/>
              </a:rPr>
              <a:t>Exemplo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>
              <a:latin typeface="Arial Narrow" pitchFamily="34" charset="0"/>
            </a:endParaRPr>
          </a:p>
          <a:p>
            <a:endParaRPr lang="pt-BR" dirty="0">
              <a:latin typeface="Arial Narrow" pitchFamily="34" charset="0"/>
            </a:endParaRPr>
          </a:p>
          <a:p>
            <a:r>
              <a:rPr lang="pt-BR" dirty="0" smtClean="0">
                <a:latin typeface="Arial Narrow" pitchFamily="34" charset="0"/>
              </a:rPr>
              <a:t>H</a:t>
            </a:r>
            <a:r>
              <a:rPr lang="pt-BR" baseline="-25000" dirty="0" smtClean="0"/>
              <a:t>2</a:t>
            </a:r>
            <a:r>
              <a:rPr lang="pt-BR" dirty="0" smtClean="0">
                <a:latin typeface="Arial Narrow" pitchFamily="34" charset="0"/>
              </a:rPr>
              <a:t>C = CH – CH – CH</a:t>
            </a:r>
            <a:r>
              <a:rPr lang="pt-BR" baseline="-25000" dirty="0"/>
              <a:t>3</a:t>
            </a:r>
            <a:endParaRPr lang="pt-BR" dirty="0"/>
          </a:p>
          <a:p>
            <a:pPr marL="0" indent="0">
              <a:buNone/>
            </a:pPr>
            <a:endParaRPr lang="pt-BR" dirty="0">
              <a:latin typeface="Arial Narrow" pitchFamily="34" charset="0"/>
            </a:endParaRPr>
          </a:p>
        </p:txBody>
      </p:sp>
      <p:cxnSp>
        <p:nvCxnSpPr>
          <p:cNvPr id="5" name="Conexão recta 4"/>
          <p:cNvCxnSpPr/>
          <p:nvPr/>
        </p:nvCxnSpPr>
        <p:spPr>
          <a:xfrm>
            <a:off x="2677716" y="361111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ixaDeTexto 5"/>
          <p:cNvSpPr txBox="1"/>
          <p:nvPr/>
        </p:nvSpPr>
        <p:spPr>
          <a:xfrm>
            <a:off x="2483768" y="3717032"/>
            <a:ext cx="9361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>
                <a:latin typeface="Arial Narrow" pitchFamily="34" charset="0"/>
              </a:rPr>
              <a:t>CH</a:t>
            </a:r>
            <a:r>
              <a:rPr lang="pt-BR" sz="3200" baseline="-25000" dirty="0"/>
              <a:t>3</a:t>
            </a:r>
            <a:endParaRPr lang="pt-BR" sz="3200" dirty="0"/>
          </a:p>
          <a:p>
            <a:endParaRPr lang="pt-BR" sz="3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831038" y="3284984"/>
            <a:ext cx="306034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cxnSp>
        <p:nvCxnSpPr>
          <p:cNvPr id="10" name="Conexão recta unidireccional 9"/>
          <p:cNvCxnSpPr/>
          <p:nvPr/>
        </p:nvCxnSpPr>
        <p:spPr>
          <a:xfrm flipV="1">
            <a:off x="3923928" y="3100318"/>
            <a:ext cx="648072" cy="32868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ixaDeTexto 10"/>
          <p:cNvSpPr txBox="1"/>
          <p:nvPr/>
        </p:nvSpPr>
        <p:spPr>
          <a:xfrm>
            <a:off x="4716016" y="2915652"/>
            <a:ext cx="1656184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Arial Narrow" pitchFamily="34" charset="0"/>
              </a:rPr>
              <a:t>Cadeia principal</a:t>
            </a:r>
            <a:endParaRPr lang="pt-BR" dirty="0">
              <a:latin typeface="Arial Narrow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1223628" y="29876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  <a:latin typeface="Arial Narrow" pitchFamily="34" charset="0"/>
              </a:rPr>
              <a:t>1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13" name="CaixaDeTexto 12"/>
          <p:cNvSpPr txBox="1"/>
          <p:nvPr/>
        </p:nvSpPr>
        <p:spPr>
          <a:xfrm>
            <a:off x="1763688" y="29876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50"/>
                </a:solidFill>
                <a:latin typeface="Arial Narrow" pitchFamily="34" charset="0"/>
              </a:rPr>
              <a:t>2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2519772" y="29876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00B050"/>
                </a:solidFill>
                <a:latin typeface="Arial Narrow" pitchFamily="34" charset="0"/>
              </a:rPr>
              <a:t>3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3275856" y="2987660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00B050"/>
                </a:solidFill>
                <a:latin typeface="Arial Narrow" pitchFamily="34" charset="0"/>
              </a:rPr>
              <a:t>4</a:t>
            </a:r>
            <a:endParaRPr lang="pt-BR" dirty="0">
              <a:solidFill>
                <a:srgbClr val="00B050"/>
              </a:solidFill>
              <a:latin typeface="Arial Narrow" pitchFamily="34" charset="0"/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951820" y="5148481"/>
            <a:ext cx="3420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atin typeface="Arial Narrow" pitchFamily="34" charset="0"/>
              </a:rPr>
              <a:t>3 – metil – 1-buteno</a:t>
            </a:r>
            <a:endParaRPr lang="pt-BR" sz="3200" b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35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216</TotalTime>
  <Words>1149</Words>
  <Application>Microsoft Office PowerPoint</Application>
  <PresentationFormat>Apresentação no Ecrã (4:3)</PresentationFormat>
  <Paragraphs>154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1" baseType="lpstr">
      <vt:lpstr>Urbano</vt:lpstr>
      <vt:lpstr>QUÍMICA</vt:lpstr>
      <vt:lpstr>Hidrocarbonetos</vt:lpstr>
      <vt:lpstr>Como dar nome aos compostos orgânicos</vt:lpstr>
      <vt:lpstr>Exemplos</vt:lpstr>
      <vt:lpstr>Nomenclatura Alcanos</vt:lpstr>
      <vt:lpstr>Apresentação do PowerPoint</vt:lpstr>
      <vt:lpstr>Regra Nomenclatura para os compostos Alcanos Ramificados</vt:lpstr>
      <vt:lpstr>Nomenclatura Alcenos</vt:lpstr>
      <vt:lpstr>Exemplo</vt:lpstr>
      <vt:lpstr>Nomenclatura Alcinos</vt:lpstr>
      <vt:lpstr>Exemplo</vt:lpstr>
      <vt:lpstr>Nomenclatura Alcadienos</vt:lpstr>
      <vt:lpstr>Regras Nomenclaturas Alcadienos</vt:lpstr>
      <vt:lpstr>Exemplo</vt:lpstr>
      <vt:lpstr>Nomenclatura Cicloalcanos</vt:lpstr>
      <vt:lpstr>Regras Nomenclatura Cicloalcanos</vt:lpstr>
      <vt:lpstr>Exemplos</vt:lpstr>
      <vt:lpstr>Nomenclatura Cicloalcenos</vt:lpstr>
      <vt:lpstr>Regras Nomenclatura Cicloalcenos</vt:lpstr>
      <vt:lpstr>Exemplos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QUÍMICA</dc:title>
  <dc:creator>Amanda</dc:creator>
  <cp:lastModifiedBy>Amanda</cp:lastModifiedBy>
  <cp:revision>108</cp:revision>
  <dcterms:created xsi:type="dcterms:W3CDTF">2011-04-21T00:07:05Z</dcterms:created>
  <dcterms:modified xsi:type="dcterms:W3CDTF">2011-04-21T03:44:38Z</dcterms:modified>
</cp:coreProperties>
</file>