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17-04-2011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800" dirty="0" smtClean="0">
                <a:latin typeface="Arial Rounded MT Bold" pitchFamily="34" charset="0"/>
              </a:rPr>
              <a:t>QUÍMICA</a:t>
            </a:r>
            <a:endParaRPr lang="pt-BR" sz="8800" dirty="0">
              <a:latin typeface="Arial Rounded MT Bold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Narrow" pitchFamily="34" charset="0"/>
              </a:rPr>
              <a:t>Diagrama de Linus Pauling</a:t>
            </a:r>
            <a:endParaRPr lang="pt-BR" sz="3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56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8" y="1544471"/>
            <a:ext cx="4127324" cy="361272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592" y="620688"/>
            <a:ext cx="4687896" cy="1617324"/>
          </a:xfrm>
          <a:prstGeom prst="rect">
            <a:avLst/>
          </a:prstGeom>
        </p:spPr>
      </p:pic>
      <p:cxnSp>
        <p:nvCxnSpPr>
          <p:cNvPr id="10" name="Conexão recta 9"/>
          <p:cNvCxnSpPr/>
          <p:nvPr/>
        </p:nvCxnSpPr>
        <p:spPr>
          <a:xfrm>
            <a:off x="428396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786" y="3284984"/>
            <a:ext cx="484521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62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Descreve como ocorre a distribuição eletrônica dos níveis e subníveis em ordem crescente de energia;</a:t>
            </a:r>
          </a:p>
          <a:p>
            <a:r>
              <a:rPr lang="pt-BR" sz="3200" dirty="0" smtClean="0">
                <a:latin typeface="Arial Narrow" pitchFamily="34" charset="0"/>
              </a:rPr>
              <a:t>Foi criado para auxiliar na distribuição de elétrons.</a:t>
            </a:r>
            <a:endParaRPr lang="pt-BR" sz="3200" dirty="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Diagrama de Linus Pauling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5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3744416" cy="64764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427984" y="2366878"/>
            <a:ext cx="43204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 Narrow" pitchFamily="34" charset="0"/>
              </a:rPr>
              <a:t>A ordem do diagrama que se lê é: </a:t>
            </a:r>
            <a:r>
              <a:rPr lang="pt-BR" sz="3600" dirty="0" smtClean="0">
                <a:latin typeface="Arial Narrow" pitchFamily="34" charset="0"/>
              </a:rPr>
              <a:t>1s</a:t>
            </a:r>
            <a:r>
              <a:rPr lang="pt-BR" sz="3600" baseline="30000" dirty="0" smtClean="0">
                <a:latin typeface="Arial Narrow" pitchFamily="34" charset="0"/>
              </a:rPr>
              <a:t>2 </a:t>
            </a:r>
            <a:r>
              <a:rPr lang="pt-BR" sz="3600" dirty="0" smtClean="0">
                <a:latin typeface="Arial Narrow" pitchFamily="34" charset="0"/>
              </a:rPr>
              <a:t>2s</a:t>
            </a:r>
            <a:r>
              <a:rPr lang="pt-BR" sz="3600" baseline="30000" dirty="0" smtClean="0">
                <a:latin typeface="Arial Narrow" pitchFamily="34" charset="0"/>
              </a:rPr>
              <a:t>2 </a:t>
            </a:r>
            <a:r>
              <a:rPr lang="pt-BR" sz="3600" dirty="0" smtClean="0">
                <a:latin typeface="Arial Narrow" pitchFamily="34" charset="0"/>
              </a:rPr>
              <a:t>2p</a:t>
            </a:r>
            <a:r>
              <a:rPr lang="pt-BR" sz="3600" baseline="30000" dirty="0" smtClean="0">
                <a:latin typeface="Arial Narrow" pitchFamily="34" charset="0"/>
              </a:rPr>
              <a:t>6 </a:t>
            </a:r>
            <a:r>
              <a:rPr lang="pt-BR" sz="3600" dirty="0" smtClean="0">
                <a:latin typeface="Arial Narrow" pitchFamily="34" charset="0"/>
              </a:rPr>
              <a:t>3s</a:t>
            </a:r>
            <a:r>
              <a:rPr lang="pt-BR" sz="3600" baseline="30000" dirty="0" smtClean="0">
                <a:latin typeface="Arial Narrow" pitchFamily="34" charset="0"/>
              </a:rPr>
              <a:t>2 </a:t>
            </a:r>
            <a:r>
              <a:rPr lang="pt-BR" sz="3600" dirty="0" smtClean="0">
                <a:latin typeface="Arial Narrow" pitchFamily="34" charset="0"/>
              </a:rPr>
              <a:t>3p</a:t>
            </a:r>
            <a:r>
              <a:rPr lang="pt-BR" sz="3600" baseline="30000" dirty="0" smtClean="0">
                <a:latin typeface="Arial Narrow" pitchFamily="34" charset="0"/>
              </a:rPr>
              <a:t>6 </a:t>
            </a:r>
            <a:r>
              <a:rPr lang="pt-BR" sz="3600" dirty="0" smtClean="0">
                <a:latin typeface="Arial Narrow" pitchFamily="34" charset="0"/>
              </a:rPr>
              <a:t>4s</a:t>
            </a:r>
            <a:r>
              <a:rPr lang="pt-BR" sz="3600" baseline="30000" dirty="0" smtClean="0">
                <a:latin typeface="Arial Narrow" pitchFamily="34" charset="0"/>
              </a:rPr>
              <a:t>2 </a:t>
            </a:r>
            <a:r>
              <a:rPr lang="pt-BR" sz="3600" dirty="0" smtClean="0">
                <a:latin typeface="Arial Narrow" pitchFamily="34" charset="0"/>
              </a:rPr>
              <a:t>3d</a:t>
            </a:r>
            <a:r>
              <a:rPr lang="pt-BR" sz="3600" baseline="30000" dirty="0" smtClean="0">
                <a:latin typeface="Arial Narrow" pitchFamily="34" charset="0"/>
              </a:rPr>
              <a:t>10</a:t>
            </a:r>
            <a:r>
              <a:rPr lang="pt-BR" sz="3600" dirty="0">
                <a:latin typeface="Arial Narrow" pitchFamily="34" charset="0"/>
              </a:rPr>
              <a:t> </a:t>
            </a:r>
            <a:r>
              <a:rPr lang="pt-BR" sz="3600" dirty="0" smtClean="0">
                <a:latin typeface="Arial Narrow" pitchFamily="34" charset="0"/>
              </a:rPr>
              <a:t>4p</a:t>
            </a:r>
            <a:r>
              <a:rPr lang="pt-BR" sz="3600" baseline="30000" dirty="0" smtClean="0">
                <a:latin typeface="Arial Narrow" pitchFamily="34" charset="0"/>
              </a:rPr>
              <a:t>6 </a:t>
            </a:r>
            <a:r>
              <a:rPr lang="pt-BR" sz="3600" dirty="0" smtClean="0">
                <a:latin typeface="Arial Narrow" pitchFamily="34" charset="0"/>
              </a:rPr>
              <a:t>5s</a:t>
            </a:r>
            <a:r>
              <a:rPr lang="pt-BR" sz="3600" baseline="30000" dirty="0" smtClean="0">
                <a:latin typeface="Arial Narrow" pitchFamily="34" charset="0"/>
              </a:rPr>
              <a:t>2 </a:t>
            </a:r>
            <a:r>
              <a:rPr lang="pt-BR" sz="3600" dirty="0" smtClean="0">
                <a:latin typeface="Arial Narrow" pitchFamily="34" charset="0"/>
              </a:rPr>
              <a:t>4d</a:t>
            </a:r>
            <a:r>
              <a:rPr lang="pt-BR" sz="3600" baseline="30000" dirty="0" smtClean="0">
                <a:latin typeface="Arial Narrow" pitchFamily="34" charset="0"/>
              </a:rPr>
              <a:t>10 </a:t>
            </a:r>
            <a:r>
              <a:rPr lang="pt-BR" sz="3600" dirty="0" smtClean="0">
                <a:latin typeface="Arial Narrow" pitchFamily="34" charset="0"/>
              </a:rPr>
              <a:t>5p</a:t>
            </a:r>
            <a:r>
              <a:rPr lang="pt-BR" sz="3600" baseline="30000" dirty="0" smtClean="0">
                <a:latin typeface="Arial Narrow" pitchFamily="34" charset="0"/>
              </a:rPr>
              <a:t>6 </a:t>
            </a:r>
            <a:r>
              <a:rPr lang="pt-BR" sz="3600" dirty="0" smtClean="0">
                <a:latin typeface="Arial Narrow" pitchFamily="34" charset="0"/>
              </a:rPr>
              <a:t>6s</a:t>
            </a:r>
            <a:r>
              <a:rPr lang="pt-BR" sz="3600" baseline="30000" dirty="0" smtClean="0">
                <a:latin typeface="Arial Narrow" pitchFamily="34" charset="0"/>
              </a:rPr>
              <a:t>2 </a:t>
            </a:r>
            <a:r>
              <a:rPr lang="pt-BR" sz="3600" dirty="0" smtClean="0">
                <a:latin typeface="Arial Narrow" pitchFamily="34" charset="0"/>
              </a:rPr>
              <a:t>4f</a:t>
            </a:r>
            <a:r>
              <a:rPr lang="pt-BR" sz="3600" baseline="30000" dirty="0" smtClean="0">
                <a:latin typeface="Arial Narrow" pitchFamily="34" charset="0"/>
              </a:rPr>
              <a:t>14 </a:t>
            </a:r>
            <a:r>
              <a:rPr lang="pt-BR" sz="3600" dirty="0" smtClean="0">
                <a:latin typeface="Arial Narrow" pitchFamily="34" charset="0"/>
              </a:rPr>
              <a:t>5d</a:t>
            </a:r>
            <a:r>
              <a:rPr lang="pt-BR" sz="3600" baseline="30000" dirty="0" smtClean="0">
                <a:latin typeface="Arial Narrow" pitchFamily="34" charset="0"/>
              </a:rPr>
              <a:t>10 </a:t>
            </a:r>
            <a:r>
              <a:rPr lang="pt-BR" sz="3600" dirty="0" smtClean="0">
                <a:latin typeface="Arial Narrow" pitchFamily="34" charset="0"/>
              </a:rPr>
              <a:t>6p</a:t>
            </a:r>
            <a:r>
              <a:rPr lang="pt-BR" sz="3600" baseline="30000" dirty="0" smtClean="0">
                <a:latin typeface="Arial Narrow" pitchFamily="34" charset="0"/>
              </a:rPr>
              <a:t>6 </a:t>
            </a:r>
            <a:r>
              <a:rPr lang="pt-BR" sz="3600" dirty="0" smtClean="0">
                <a:latin typeface="Arial Narrow" pitchFamily="34" charset="0"/>
              </a:rPr>
              <a:t>7s</a:t>
            </a:r>
            <a:r>
              <a:rPr lang="pt-BR" sz="3600" baseline="30000" dirty="0" smtClean="0">
                <a:latin typeface="Arial Narrow" pitchFamily="34" charset="0"/>
              </a:rPr>
              <a:t>2 </a:t>
            </a:r>
            <a:r>
              <a:rPr lang="pt-BR" sz="3600" dirty="0" smtClean="0">
                <a:latin typeface="Arial Narrow" pitchFamily="34" charset="0"/>
              </a:rPr>
              <a:t>5f</a:t>
            </a:r>
            <a:r>
              <a:rPr lang="pt-BR" sz="3600" baseline="30000" dirty="0" smtClean="0">
                <a:latin typeface="Arial Narrow" pitchFamily="34" charset="0"/>
              </a:rPr>
              <a:t>14 </a:t>
            </a:r>
            <a:r>
              <a:rPr lang="pt-BR" sz="3600" dirty="0" smtClean="0">
                <a:latin typeface="Arial Narrow" pitchFamily="34" charset="0"/>
              </a:rPr>
              <a:t>6d</a:t>
            </a:r>
            <a:r>
              <a:rPr lang="pt-BR" sz="3600" baseline="30000" dirty="0" smtClean="0">
                <a:latin typeface="Arial Narrow" pitchFamily="34" charset="0"/>
              </a:rPr>
              <a:t>10 </a:t>
            </a:r>
            <a:r>
              <a:rPr lang="pt-BR" sz="3600" dirty="0" smtClean="0">
                <a:latin typeface="Arial Narrow" pitchFamily="34" charset="0"/>
              </a:rPr>
              <a:t>7p</a:t>
            </a:r>
            <a:r>
              <a:rPr lang="pt-BR" sz="3600" baseline="30000" dirty="0" smtClean="0">
                <a:latin typeface="Arial Narrow" pitchFamily="34" charset="0"/>
              </a:rPr>
              <a:t>6</a:t>
            </a:r>
            <a:endParaRPr lang="pt-BR" sz="3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74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latin typeface="Arial Narrow" pitchFamily="34" charset="0"/>
              </a:rPr>
              <a:t>Átomo </a:t>
            </a:r>
            <a:r>
              <a:rPr lang="pt-BR" sz="3200" baseline="-25000" dirty="0">
                <a:latin typeface="Arial Narrow" pitchFamily="34" charset="0"/>
              </a:rPr>
              <a:t>26</a:t>
            </a:r>
            <a:r>
              <a:rPr lang="pt-BR" sz="3200" dirty="0">
                <a:latin typeface="Arial Narrow" pitchFamily="34" charset="0"/>
              </a:rPr>
              <a:t>Fe, tem distribuição eletrônica:</a:t>
            </a:r>
            <a:br>
              <a:rPr lang="pt-BR" sz="3200" dirty="0">
                <a:latin typeface="Arial Narrow" pitchFamily="34" charset="0"/>
              </a:rPr>
            </a:br>
            <a:r>
              <a:rPr lang="pt-BR" sz="3200" dirty="0">
                <a:latin typeface="Arial Narrow" pitchFamily="34" charset="0"/>
              </a:rPr>
              <a:t>1s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2s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2p</a:t>
            </a:r>
            <a:r>
              <a:rPr lang="pt-BR" sz="3200" baseline="30000" dirty="0">
                <a:latin typeface="Arial Narrow" pitchFamily="34" charset="0"/>
              </a:rPr>
              <a:t>6 </a:t>
            </a:r>
            <a:r>
              <a:rPr lang="pt-BR" sz="3200" dirty="0">
                <a:latin typeface="Arial Narrow" pitchFamily="34" charset="0"/>
              </a:rPr>
              <a:t>3s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3p</a:t>
            </a:r>
            <a:r>
              <a:rPr lang="pt-BR" sz="3200" baseline="30000" dirty="0">
                <a:latin typeface="Arial Narrow" pitchFamily="34" charset="0"/>
              </a:rPr>
              <a:t>6 </a:t>
            </a:r>
            <a:r>
              <a:rPr lang="pt-BR" sz="3200" dirty="0">
                <a:latin typeface="Arial Narrow" pitchFamily="34" charset="0"/>
              </a:rPr>
              <a:t>4s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 smtClean="0">
                <a:latin typeface="Arial Narrow" pitchFamily="34" charset="0"/>
              </a:rPr>
              <a:t>3d</a:t>
            </a:r>
            <a:r>
              <a:rPr lang="pt-BR" sz="3200" baseline="30000" dirty="0" smtClean="0">
                <a:latin typeface="Arial Narrow" pitchFamily="34" charset="0"/>
              </a:rPr>
              <a:t>6</a:t>
            </a:r>
          </a:p>
          <a:p>
            <a:r>
              <a:rPr lang="pt-BR" sz="3200" dirty="0" smtClean="0">
                <a:latin typeface="Arial Narrow" pitchFamily="34" charset="0"/>
              </a:rPr>
              <a:t>Íon </a:t>
            </a:r>
            <a:r>
              <a:rPr lang="pt-BR" sz="3200" baseline="-25000" dirty="0">
                <a:latin typeface="Arial Narrow" pitchFamily="34" charset="0"/>
              </a:rPr>
              <a:t>26</a:t>
            </a:r>
            <a:r>
              <a:rPr lang="pt-BR" sz="3200" dirty="0">
                <a:latin typeface="Arial Narrow" pitchFamily="34" charset="0"/>
              </a:rPr>
              <a:t>Fe</a:t>
            </a:r>
            <a:r>
              <a:rPr lang="pt-BR" sz="3200" baseline="30000" dirty="0">
                <a:latin typeface="Arial Narrow" pitchFamily="34" charset="0"/>
              </a:rPr>
              <a:t>2+</a:t>
            </a:r>
            <a:r>
              <a:rPr lang="pt-BR" sz="3200" dirty="0">
                <a:latin typeface="Arial Narrow" pitchFamily="34" charset="0"/>
              </a:rPr>
              <a:t> (perdeu 2 </a:t>
            </a:r>
            <a:r>
              <a:rPr lang="pt-BR" sz="3200" dirty="0" smtClean="0">
                <a:latin typeface="Arial Narrow" pitchFamily="34" charset="0"/>
              </a:rPr>
              <a:t>elétrons), tem distribuição eletrônica:</a:t>
            </a:r>
            <a:r>
              <a:rPr lang="pt-BR" sz="3200" dirty="0">
                <a:latin typeface="Arial Narrow" pitchFamily="34" charset="0"/>
              </a:rPr>
              <a:t/>
            </a:r>
            <a:br>
              <a:rPr lang="pt-BR" sz="3200" dirty="0">
                <a:latin typeface="Arial Narrow" pitchFamily="34" charset="0"/>
              </a:rPr>
            </a:br>
            <a:r>
              <a:rPr lang="pt-BR" sz="3200" dirty="0">
                <a:latin typeface="Arial Narrow" pitchFamily="34" charset="0"/>
              </a:rPr>
              <a:t> 1s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2s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2p</a:t>
            </a:r>
            <a:r>
              <a:rPr lang="pt-BR" sz="3200" baseline="30000" dirty="0">
                <a:latin typeface="Arial Narrow" pitchFamily="34" charset="0"/>
              </a:rPr>
              <a:t>6 </a:t>
            </a:r>
            <a:r>
              <a:rPr lang="pt-BR" sz="3200" dirty="0">
                <a:latin typeface="Arial Narrow" pitchFamily="34" charset="0"/>
              </a:rPr>
              <a:t>3s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3p</a:t>
            </a:r>
            <a:r>
              <a:rPr lang="pt-BR" sz="3200" baseline="30000" dirty="0">
                <a:latin typeface="Arial Narrow" pitchFamily="34" charset="0"/>
              </a:rPr>
              <a:t>6 </a:t>
            </a:r>
            <a:r>
              <a:rPr lang="pt-BR" sz="3200" dirty="0">
                <a:latin typeface="Arial Narrow" pitchFamily="34" charset="0"/>
              </a:rPr>
              <a:t>4s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 smtClean="0">
                <a:latin typeface="Arial Narrow" pitchFamily="34" charset="0"/>
              </a:rPr>
              <a:t>3d</a:t>
            </a:r>
            <a:r>
              <a:rPr lang="pt-BR" sz="3200" baseline="30000" dirty="0" smtClean="0">
                <a:latin typeface="Arial Narrow" pitchFamily="34" charset="0"/>
              </a:rPr>
              <a:t>4</a:t>
            </a:r>
            <a:endParaRPr lang="pt-BR" sz="3200" dirty="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Exemplo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56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É </a:t>
            </a:r>
            <a:r>
              <a:rPr lang="pt-BR" sz="3200" dirty="0">
                <a:latin typeface="Arial Narrow" pitchFamily="34" charset="0"/>
              </a:rPr>
              <a:t>a última camada do átomo ou o último nível de uma distribuição electrónica</a:t>
            </a:r>
            <a:r>
              <a:rPr lang="pt-BR" sz="3200" dirty="0" smtClean="0">
                <a:latin typeface="Arial Narrow" pitchFamily="34" charset="0"/>
              </a:rPr>
              <a:t>.</a:t>
            </a:r>
          </a:p>
          <a:p>
            <a:endParaRPr lang="pt-BR" sz="3200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sz="3200" dirty="0" smtClean="0">
                <a:latin typeface="Arial Narrow" pitchFamily="34" charset="0"/>
              </a:rPr>
              <a:t>Exemplo:</a:t>
            </a:r>
          </a:p>
          <a:p>
            <a:pPr marL="0" indent="0">
              <a:buNone/>
            </a:pPr>
            <a:r>
              <a:rPr lang="pt-BR" sz="3200" dirty="0" smtClean="0">
                <a:latin typeface="Arial Narrow" pitchFamily="34" charset="0"/>
              </a:rPr>
              <a:t>Camada de valência do </a:t>
            </a:r>
            <a:r>
              <a:rPr lang="pt-BR" sz="3200" baseline="-25000" dirty="0" smtClean="0">
                <a:latin typeface="Arial Narrow" pitchFamily="34" charset="0"/>
              </a:rPr>
              <a:t>26</a:t>
            </a:r>
            <a:r>
              <a:rPr lang="pt-BR" sz="3200" dirty="0" smtClean="0">
                <a:latin typeface="Arial Narrow" pitchFamily="34" charset="0"/>
              </a:rPr>
              <a:t>Fe:</a:t>
            </a:r>
          </a:p>
          <a:p>
            <a:pPr marL="0" indent="0">
              <a:buNone/>
            </a:pPr>
            <a:endParaRPr lang="pt-BR" sz="3200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sz="3200" dirty="0">
                <a:latin typeface="Arial Narrow" pitchFamily="34" charset="0"/>
              </a:rPr>
              <a:t>1s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2s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2p</a:t>
            </a:r>
            <a:r>
              <a:rPr lang="pt-BR" sz="3200" baseline="30000" dirty="0">
                <a:latin typeface="Arial Narrow" pitchFamily="34" charset="0"/>
              </a:rPr>
              <a:t>6 </a:t>
            </a:r>
            <a:r>
              <a:rPr lang="pt-BR" sz="3200" dirty="0">
                <a:latin typeface="Arial Narrow" pitchFamily="34" charset="0"/>
              </a:rPr>
              <a:t>3s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3p</a:t>
            </a:r>
            <a:r>
              <a:rPr lang="pt-BR" sz="3200" baseline="30000" dirty="0">
                <a:latin typeface="Arial Narrow" pitchFamily="34" charset="0"/>
              </a:rPr>
              <a:t>6 </a:t>
            </a:r>
            <a:r>
              <a:rPr lang="pt-BR" sz="3200" dirty="0">
                <a:latin typeface="Arial Narrow" pitchFamily="34" charset="0"/>
              </a:rPr>
              <a:t>4s</a:t>
            </a:r>
            <a:r>
              <a:rPr lang="pt-BR" sz="3200" baseline="30000" dirty="0">
                <a:latin typeface="Arial Narrow" pitchFamily="34" charset="0"/>
              </a:rPr>
              <a:t>2 </a:t>
            </a:r>
            <a:r>
              <a:rPr lang="pt-BR" sz="3200" dirty="0">
                <a:latin typeface="Arial Narrow" pitchFamily="34" charset="0"/>
              </a:rPr>
              <a:t>3d</a:t>
            </a:r>
            <a:r>
              <a:rPr lang="pt-BR" sz="3200" baseline="30000" dirty="0">
                <a:latin typeface="Arial Narrow" pitchFamily="34" charset="0"/>
              </a:rPr>
              <a:t>6</a:t>
            </a:r>
          </a:p>
          <a:p>
            <a:pPr marL="0" indent="0">
              <a:buNone/>
            </a:pPr>
            <a:endParaRPr lang="pt-BR" sz="3200" dirty="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Camada de valência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658796" y="6093296"/>
            <a:ext cx="5531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xão recta unidireccional 5"/>
          <p:cNvCxnSpPr>
            <a:stCxn id="4" idx="7"/>
          </p:cNvCxnSpPr>
          <p:nvPr/>
        </p:nvCxnSpPr>
        <p:spPr>
          <a:xfrm flipV="1">
            <a:off x="4130951" y="5733257"/>
            <a:ext cx="1760093" cy="433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5940152" y="5192032"/>
            <a:ext cx="280831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Nível: 4</a:t>
            </a:r>
          </a:p>
          <a:p>
            <a:r>
              <a:rPr lang="pt-BR" dirty="0" smtClean="0">
                <a:latin typeface="Arial Narrow" pitchFamily="34" charset="0"/>
              </a:rPr>
              <a:t>Camada: N</a:t>
            </a:r>
          </a:p>
          <a:p>
            <a:r>
              <a:rPr lang="pt-BR" dirty="0" smtClean="0">
                <a:latin typeface="Arial Narrow" pitchFamily="34" charset="0"/>
              </a:rPr>
              <a:t>Subnível: s</a:t>
            </a:r>
          </a:p>
          <a:p>
            <a:r>
              <a:rPr lang="pt-BR" dirty="0" smtClean="0">
                <a:latin typeface="Arial Narrow" pitchFamily="34" charset="0"/>
              </a:rPr>
              <a:t>Quantidade de elétrons na camada de valência: 2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54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46856" y="2143397"/>
            <a:ext cx="8229600" cy="4525963"/>
          </a:xfrm>
        </p:spPr>
        <p:txBody>
          <a:bodyPr>
            <a:noAutofit/>
          </a:bodyPr>
          <a:lstStyle/>
          <a:p>
            <a:r>
              <a:rPr lang="pt-BR" sz="2400" dirty="0" smtClean="0">
                <a:latin typeface="Arial Narrow" pitchFamily="34" charset="0"/>
              </a:rPr>
              <a:t>Representado como e⁻;</a:t>
            </a:r>
            <a:endParaRPr lang="pt-BR" sz="2400" dirty="0">
              <a:latin typeface="Arial Narrow" pitchFamily="34" charset="0"/>
            </a:endParaRPr>
          </a:p>
          <a:p>
            <a:r>
              <a:rPr lang="pt-BR" sz="2400" dirty="0" smtClean="0">
                <a:latin typeface="Arial Narrow" pitchFamily="34" charset="0"/>
              </a:rPr>
              <a:t>Partícula subatômica que está localizada em volta do núcleo do átomo – na eletrosfera;</a:t>
            </a:r>
          </a:p>
          <a:p>
            <a:r>
              <a:rPr lang="pt-BR" sz="2400" dirty="0" smtClean="0">
                <a:latin typeface="Arial Narrow" pitchFamily="34" charset="0"/>
              </a:rPr>
              <a:t>Partícula negativa;</a:t>
            </a:r>
          </a:p>
          <a:p>
            <a:r>
              <a:rPr lang="pt-BR" sz="2400" dirty="0" smtClean="0">
                <a:latin typeface="Arial Narrow" pitchFamily="34" charset="0"/>
              </a:rPr>
              <a:t>É o responsável pela criação dos campos magnéticos e elétricos;</a:t>
            </a:r>
          </a:p>
          <a:p>
            <a:r>
              <a:rPr lang="pt-BR" sz="2400" dirty="0">
                <a:latin typeface="Arial Narrow" pitchFamily="34" charset="0"/>
              </a:rPr>
              <a:t>É o número de </a:t>
            </a:r>
            <a:r>
              <a:rPr lang="pt-BR" sz="2400" dirty="0" smtClean="0">
                <a:latin typeface="Arial Narrow" pitchFamily="34" charset="0"/>
              </a:rPr>
              <a:t>elétrons </a:t>
            </a:r>
            <a:r>
              <a:rPr lang="pt-BR" sz="2400" dirty="0">
                <a:latin typeface="Arial Narrow" pitchFamily="34" charset="0"/>
              </a:rPr>
              <a:t>de um átomo que define a sua </a:t>
            </a:r>
            <a:r>
              <a:rPr lang="pt-BR" sz="2400" dirty="0" smtClean="0">
                <a:latin typeface="Arial Narrow" pitchFamily="34" charset="0"/>
              </a:rPr>
              <a:t>carga;</a:t>
            </a:r>
          </a:p>
          <a:p>
            <a:r>
              <a:rPr lang="pt-BR" sz="2400" dirty="0" smtClean="0">
                <a:latin typeface="Arial Narrow" pitchFamily="34" charset="0"/>
              </a:rPr>
              <a:t>Apresenta a mesma carga do próton, porém com sinal contrário, ou seja, a quantidade de elétrons e prótons presentes em um átomo é a mesma, porém o elétron é negativo e o próton é positivo;</a:t>
            </a:r>
          </a:p>
          <a:p>
            <a:r>
              <a:rPr lang="pt-BR" sz="2400" dirty="0" smtClean="0">
                <a:latin typeface="Arial Narrow" pitchFamily="34" charset="0"/>
              </a:rPr>
              <a:t>A corrente elétrica que abastece energia é o resultado dos elétrons em movimento.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Elétron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69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 Narrow" pitchFamily="34" charset="0"/>
              </a:rPr>
              <a:t>Partícula subatômica localizada no centro do átomo;</a:t>
            </a:r>
          </a:p>
          <a:p>
            <a:r>
              <a:rPr lang="pt-BR" sz="2800" dirty="0" smtClean="0">
                <a:latin typeface="Arial Narrow" pitchFamily="34" charset="0"/>
              </a:rPr>
              <a:t>Tem carga elétrica positiva;</a:t>
            </a:r>
          </a:p>
          <a:p>
            <a:r>
              <a:rPr lang="pt-BR" sz="2800" dirty="0">
                <a:latin typeface="Arial Narrow" pitchFamily="34" charset="0"/>
              </a:rPr>
              <a:t>Apresenta a mesma carga do </a:t>
            </a:r>
            <a:r>
              <a:rPr lang="pt-BR" sz="2800" dirty="0" smtClean="0">
                <a:latin typeface="Arial Narrow" pitchFamily="34" charset="0"/>
              </a:rPr>
              <a:t>elétron, </a:t>
            </a:r>
            <a:r>
              <a:rPr lang="pt-BR" sz="2800" dirty="0">
                <a:latin typeface="Arial Narrow" pitchFamily="34" charset="0"/>
              </a:rPr>
              <a:t>porém com sinal contrário, ou seja, a quantidade de </a:t>
            </a:r>
            <a:r>
              <a:rPr lang="pt-BR" sz="2800" dirty="0" smtClean="0">
                <a:latin typeface="Arial Narrow" pitchFamily="34" charset="0"/>
              </a:rPr>
              <a:t>prótons </a:t>
            </a:r>
            <a:r>
              <a:rPr lang="pt-BR" sz="2800" dirty="0">
                <a:latin typeface="Arial Narrow" pitchFamily="34" charset="0"/>
              </a:rPr>
              <a:t>e </a:t>
            </a:r>
            <a:r>
              <a:rPr lang="pt-BR" sz="2800" dirty="0" smtClean="0">
                <a:latin typeface="Arial Narrow" pitchFamily="34" charset="0"/>
              </a:rPr>
              <a:t>elétrons </a:t>
            </a:r>
            <a:r>
              <a:rPr lang="pt-BR" sz="2800" dirty="0">
                <a:latin typeface="Arial Narrow" pitchFamily="34" charset="0"/>
              </a:rPr>
              <a:t>presentes em um átomo é a mesma, porém o </a:t>
            </a:r>
            <a:r>
              <a:rPr lang="pt-BR" sz="2800" dirty="0" smtClean="0">
                <a:latin typeface="Arial Narrow" pitchFamily="34" charset="0"/>
              </a:rPr>
              <a:t>próton é positivo e </a:t>
            </a:r>
            <a:r>
              <a:rPr lang="pt-BR" sz="2800" dirty="0">
                <a:latin typeface="Arial Narrow" pitchFamily="34" charset="0"/>
              </a:rPr>
              <a:t>o </a:t>
            </a:r>
            <a:r>
              <a:rPr lang="pt-BR" sz="2800" dirty="0" smtClean="0">
                <a:latin typeface="Arial Narrow" pitchFamily="34" charset="0"/>
              </a:rPr>
              <a:t>elétron é negativo;</a:t>
            </a:r>
          </a:p>
          <a:p>
            <a:r>
              <a:rPr lang="pt-BR" sz="2800" dirty="0" smtClean="0">
                <a:latin typeface="Arial Narrow" pitchFamily="34" charset="0"/>
              </a:rPr>
              <a:t> Junto com o neutron, </a:t>
            </a:r>
            <a:r>
              <a:rPr lang="pt-BR" sz="2800" dirty="0">
                <a:latin typeface="Arial Narrow" pitchFamily="34" charset="0"/>
              </a:rPr>
              <a:t>formam os núcleos </a:t>
            </a:r>
            <a:r>
              <a:rPr lang="pt-BR" sz="2800" dirty="0" smtClean="0">
                <a:latin typeface="Arial Narrow" pitchFamily="34" charset="0"/>
              </a:rPr>
              <a:t>atômicos</a:t>
            </a:r>
            <a:r>
              <a:rPr lang="pt-BR" sz="2800" dirty="0">
                <a:latin typeface="Arial Narrow" pitchFamily="34" charset="0"/>
              </a:rPr>
              <a:t>.</a:t>
            </a:r>
            <a:endParaRPr lang="pt-BR" sz="2800" dirty="0" smtClean="0">
              <a:latin typeface="Arial Narrow" pitchFamily="34" charset="0"/>
            </a:endParaRPr>
          </a:p>
          <a:p>
            <a:endParaRPr lang="pt-BR" sz="2800" dirty="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Próton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0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72067" y="2780928"/>
            <a:ext cx="7408333" cy="3450696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Arial Narrow" pitchFamily="34" charset="0"/>
              </a:rPr>
              <a:t>Junto com o </a:t>
            </a:r>
            <a:r>
              <a:rPr lang="pt-BR" sz="3200" dirty="0" smtClean="0">
                <a:latin typeface="Arial Narrow" pitchFamily="34" charset="0"/>
              </a:rPr>
              <a:t>próton, </a:t>
            </a:r>
            <a:r>
              <a:rPr lang="pt-BR" sz="3200" dirty="0">
                <a:latin typeface="Arial Narrow" pitchFamily="34" charset="0"/>
              </a:rPr>
              <a:t>formam os núcleos </a:t>
            </a:r>
            <a:r>
              <a:rPr lang="pt-BR" sz="3200" dirty="0" smtClean="0">
                <a:latin typeface="Arial Narrow" pitchFamily="34" charset="0"/>
              </a:rPr>
              <a:t>atômicos;</a:t>
            </a:r>
          </a:p>
          <a:p>
            <a:r>
              <a:rPr lang="pt-BR" sz="3200" dirty="0" smtClean="0">
                <a:latin typeface="Arial Narrow" pitchFamily="34" charset="0"/>
              </a:rPr>
              <a:t>Não possui carga elétrica;</a:t>
            </a:r>
          </a:p>
          <a:p>
            <a:r>
              <a:rPr lang="pt-BR" sz="3200" dirty="0">
                <a:latin typeface="Arial Narrow" pitchFamily="34" charset="0"/>
              </a:rPr>
              <a:t>O </a:t>
            </a:r>
            <a:r>
              <a:rPr lang="pt-BR" sz="3200" dirty="0" smtClean="0">
                <a:latin typeface="Arial Narrow" pitchFamily="34" charset="0"/>
              </a:rPr>
              <a:t>neutron </a:t>
            </a:r>
            <a:r>
              <a:rPr lang="pt-BR" sz="3200" dirty="0">
                <a:latin typeface="Arial Narrow" pitchFamily="34" charset="0"/>
              </a:rPr>
              <a:t>é necessário para a estabilidade de quase todos os núcleos </a:t>
            </a:r>
            <a:r>
              <a:rPr lang="pt-BR" sz="3200" dirty="0" smtClean="0">
                <a:latin typeface="Arial Narrow" pitchFamily="34" charset="0"/>
              </a:rPr>
              <a:t>atômicos, exceto do hidrogênio.</a:t>
            </a:r>
            <a:endParaRPr lang="pt-BR" sz="3200" dirty="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Neutron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7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uxograma: conexão 7"/>
          <p:cNvSpPr/>
          <p:nvPr/>
        </p:nvSpPr>
        <p:spPr>
          <a:xfrm>
            <a:off x="4281859" y="4005064"/>
            <a:ext cx="432048" cy="43204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Composição do Átomo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 rot="19138964">
            <a:off x="2324978" y="3367384"/>
            <a:ext cx="4536504" cy="15096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val 4"/>
          <p:cNvSpPr/>
          <p:nvPr/>
        </p:nvSpPr>
        <p:spPr>
          <a:xfrm rot="13595515">
            <a:off x="2264634" y="3268887"/>
            <a:ext cx="4536504" cy="15654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conexão 5"/>
          <p:cNvSpPr/>
          <p:nvPr/>
        </p:nvSpPr>
        <p:spPr>
          <a:xfrm>
            <a:off x="4065835" y="3806278"/>
            <a:ext cx="432048" cy="43204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Fluxograma: conexão 8"/>
          <p:cNvSpPr/>
          <p:nvPr/>
        </p:nvSpPr>
        <p:spPr>
          <a:xfrm>
            <a:off x="4281859" y="3580535"/>
            <a:ext cx="432048" cy="43204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conexão 6"/>
          <p:cNvSpPr/>
          <p:nvPr/>
        </p:nvSpPr>
        <p:spPr>
          <a:xfrm>
            <a:off x="4497883" y="3768824"/>
            <a:ext cx="432048" cy="43204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Fluxograma: conexão 9"/>
          <p:cNvSpPr/>
          <p:nvPr/>
        </p:nvSpPr>
        <p:spPr>
          <a:xfrm>
            <a:off x="3419872" y="2204864"/>
            <a:ext cx="432048" cy="432048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luxograma: conexão 10"/>
          <p:cNvSpPr/>
          <p:nvPr/>
        </p:nvSpPr>
        <p:spPr>
          <a:xfrm>
            <a:off x="4929931" y="4447309"/>
            <a:ext cx="432048" cy="432048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2026391" y="1776027"/>
            <a:ext cx="4993881" cy="4677309"/>
          </a:xfrm>
          <a:prstGeom prst="ellipse">
            <a:avLst/>
          </a:prstGeom>
          <a:noFill/>
          <a:ln>
            <a:gradFill flip="none" rotWithShape="1">
              <a:gsLst>
                <a:gs pos="2000">
                  <a:schemeClr val="accent1">
                    <a:tint val="66000"/>
                    <a:satMod val="160000"/>
                  </a:schemeClr>
                </a:gs>
                <a:gs pos="60000">
                  <a:schemeClr val="accent1">
                    <a:tint val="44500"/>
                    <a:satMod val="160000"/>
                  </a:schemeClr>
                </a:gs>
                <a:gs pos="93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107504" y="2420888"/>
            <a:ext cx="13681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Arial Narrow" pitchFamily="34" charset="0"/>
              </a:rPr>
              <a:t>LEGENDA</a:t>
            </a:r>
          </a:p>
          <a:p>
            <a:endParaRPr lang="pt-BR" dirty="0">
              <a:latin typeface="Arial Narrow" pitchFamily="34" charset="0"/>
            </a:endParaRPr>
          </a:p>
          <a:p>
            <a:endParaRPr lang="pt-BR" dirty="0" smtClean="0">
              <a:latin typeface="Arial Narrow" pitchFamily="34" charset="0"/>
            </a:endParaRPr>
          </a:p>
          <a:p>
            <a:r>
              <a:rPr lang="pt-BR" dirty="0" smtClean="0">
                <a:latin typeface="Arial Narrow" pitchFamily="34" charset="0"/>
              </a:rPr>
              <a:t>     </a:t>
            </a:r>
            <a:endParaRPr lang="pt-BR" dirty="0">
              <a:latin typeface="Arial Narrow" pitchFamily="34" charset="0"/>
            </a:endParaRPr>
          </a:p>
          <a:p>
            <a:endParaRPr lang="pt-BR" dirty="0">
              <a:latin typeface="Arial Narrow" pitchFamily="34" charset="0"/>
            </a:endParaRPr>
          </a:p>
        </p:txBody>
      </p:sp>
      <p:sp>
        <p:nvSpPr>
          <p:cNvPr id="17" name="Fluxograma: conexão 16"/>
          <p:cNvSpPr/>
          <p:nvPr/>
        </p:nvSpPr>
        <p:spPr>
          <a:xfrm>
            <a:off x="179512" y="2852936"/>
            <a:ext cx="216024" cy="2160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luxograma: conexão 17"/>
          <p:cNvSpPr/>
          <p:nvPr/>
        </p:nvSpPr>
        <p:spPr>
          <a:xfrm>
            <a:off x="179512" y="3573016"/>
            <a:ext cx="216024" cy="216024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luxograma: conexão 18"/>
          <p:cNvSpPr/>
          <p:nvPr/>
        </p:nvSpPr>
        <p:spPr>
          <a:xfrm>
            <a:off x="179512" y="3212976"/>
            <a:ext cx="216024" cy="2160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395536" y="27809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Neutrons 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95536" y="314270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Prótons (+)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395536" y="35010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Elétrons (-)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4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latin typeface="Arial Narrow" pitchFamily="34" charset="0"/>
              </a:rPr>
              <a:t>Número Atômico: número de prótons no núcleo;</a:t>
            </a:r>
          </a:p>
          <a:p>
            <a:r>
              <a:rPr lang="pt-BR" sz="2800" dirty="0" smtClean="0">
                <a:latin typeface="Arial Narrow" pitchFamily="34" charset="0"/>
              </a:rPr>
              <a:t>Átomos: Número de prótons = número de elétrons;</a:t>
            </a:r>
          </a:p>
          <a:p>
            <a:r>
              <a:rPr lang="pt-BR" sz="2800" dirty="0" smtClean="0">
                <a:latin typeface="Arial Narrow" pitchFamily="34" charset="0"/>
              </a:rPr>
              <a:t>Íons: número de prótons diferente do número de </a:t>
            </a:r>
            <a:r>
              <a:rPr lang="pt-BR" sz="2800" dirty="0">
                <a:latin typeface="Arial Narrow" pitchFamily="34" charset="0"/>
              </a:rPr>
              <a:t>elétrons, </a:t>
            </a:r>
            <a:r>
              <a:rPr lang="pt-BR" sz="2800" dirty="0" smtClean="0">
                <a:latin typeface="Arial Narrow" pitchFamily="34" charset="0"/>
              </a:rPr>
              <a:t>possui carga positiva ou negativa;</a:t>
            </a:r>
            <a:endParaRPr lang="pt-BR" sz="2800" dirty="0">
              <a:latin typeface="Arial Narrow" pitchFamily="34" charset="0"/>
            </a:endParaRPr>
          </a:p>
          <a:p>
            <a:r>
              <a:rPr lang="pt-BR" sz="2800" dirty="0" smtClean="0">
                <a:latin typeface="Arial Narrow" pitchFamily="34" charset="0"/>
              </a:rPr>
              <a:t>Número </a:t>
            </a:r>
            <a:r>
              <a:rPr lang="pt-BR" sz="2800" dirty="0">
                <a:latin typeface="Arial Narrow" pitchFamily="34" charset="0"/>
              </a:rPr>
              <a:t>de </a:t>
            </a:r>
            <a:r>
              <a:rPr lang="pt-BR" sz="2800" dirty="0" smtClean="0">
                <a:latin typeface="Arial Narrow" pitchFamily="34" charset="0"/>
              </a:rPr>
              <a:t>Massa: número </a:t>
            </a:r>
            <a:r>
              <a:rPr lang="pt-BR" sz="2800" dirty="0">
                <a:latin typeface="Arial Narrow" pitchFamily="34" charset="0"/>
              </a:rPr>
              <a:t>de prótons + </a:t>
            </a:r>
            <a:r>
              <a:rPr lang="pt-BR" sz="2800" dirty="0" smtClean="0">
                <a:latin typeface="Arial Narrow" pitchFamily="34" charset="0"/>
              </a:rPr>
              <a:t>número de neutrons</a:t>
            </a:r>
            <a:r>
              <a:rPr lang="pt-BR" sz="2800" dirty="0">
                <a:latin typeface="Arial Narrow" pitchFamily="34" charset="0"/>
              </a:rPr>
              <a:t>;</a:t>
            </a:r>
          </a:p>
          <a:p>
            <a:r>
              <a:rPr lang="pt-BR" sz="2800" dirty="0" smtClean="0">
                <a:latin typeface="Arial Narrow" pitchFamily="34" charset="0"/>
              </a:rPr>
              <a:t>Elemento químico: É o conjunto de átomos que </a:t>
            </a:r>
            <a:r>
              <a:rPr lang="pt-BR" sz="2800" dirty="0">
                <a:latin typeface="Arial Narrow" pitchFamily="34" charset="0"/>
              </a:rPr>
              <a:t>apresentam o mesmo </a:t>
            </a:r>
            <a:r>
              <a:rPr lang="pt-BR" sz="2800" dirty="0" smtClean="0">
                <a:latin typeface="Arial Narrow" pitchFamily="34" charset="0"/>
              </a:rPr>
              <a:t>número atômico.</a:t>
            </a:r>
          </a:p>
          <a:p>
            <a:pPr marL="0" indent="0">
              <a:buNone/>
            </a:pPr>
            <a:endParaRPr lang="pt-BR" sz="2800" dirty="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Definições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4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3610502" cy="381642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874" y="476672"/>
            <a:ext cx="3610502" cy="381642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7400680" y="2708920"/>
            <a:ext cx="140364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Íons = número de prótons – número de elétons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236296" y="1196752"/>
            <a:ext cx="165618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latin typeface="Arial Narrow" pitchFamily="34" charset="0"/>
              </a:rPr>
              <a:t>Y </a:t>
            </a:r>
            <a:r>
              <a:rPr lang="pt-BR" sz="2400" dirty="0" smtClean="0">
                <a:latin typeface="Arial Narrow" pitchFamily="34" charset="0"/>
              </a:rPr>
              <a:t>- </a:t>
            </a:r>
            <a:r>
              <a:rPr lang="pt-BR" b="1" dirty="0" smtClean="0">
                <a:latin typeface="Arial Narrow" pitchFamily="34" charset="0"/>
              </a:rPr>
              <a:t>íons</a:t>
            </a:r>
            <a:r>
              <a:rPr lang="pt-BR" sz="1100" dirty="0" smtClean="0">
                <a:latin typeface="Arial Narrow" pitchFamily="34" charset="0"/>
              </a:rPr>
              <a:t> (pode ser positivo ou negativo) </a:t>
            </a:r>
            <a:endParaRPr lang="pt-BR" sz="1100" dirty="0">
              <a:latin typeface="Arial Narrow" pitchFamily="34" charset="0"/>
            </a:endParaRPr>
          </a:p>
        </p:txBody>
      </p:sp>
      <p:cxnSp>
        <p:nvCxnSpPr>
          <p:cNvPr id="10" name="Conexão recta unidireccional 9"/>
          <p:cNvCxnSpPr/>
          <p:nvPr/>
        </p:nvCxnSpPr>
        <p:spPr>
          <a:xfrm flipV="1">
            <a:off x="7956376" y="2204864"/>
            <a:ext cx="0" cy="500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1115616" y="4437112"/>
            <a:ext cx="6984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>
                <a:latin typeface="Arial Narrow" pitchFamily="34" charset="0"/>
              </a:rPr>
              <a:t>FÓRMULA GERAL:</a:t>
            </a:r>
            <a:r>
              <a:rPr lang="pt-BR" sz="2000" b="1" dirty="0">
                <a:latin typeface="Arial Narrow" pitchFamily="34" charset="0"/>
              </a:rPr>
              <a:t> </a:t>
            </a:r>
            <a:r>
              <a:rPr lang="pt-BR" sz="2000" b="1" dirty="0" smtClean="0">
                <a:latin typeface="Arial Narrow" pitchFamily="34" charset="0"/>
              </a:rPr>
              <a:t> A</a:t>
            </a:r>
            <a:r>
              <a:rPr lang="pt-BR" sz="2000" dirty="0">
                <a:latin typeface="Arial Narrow" pitchFamily="34" charset="0"/>
              </a:rPr>
              <a:t> = </a:t>
            </a:r>
            <a:r>
              <a:rPr lang="pt-BR" sz="2000" dirty="0" smtClean="0">
                <a:latin typeface="Arial Narrow" pitchFamily="34" charset="0"/>
              </a:rPr>
              <a:t>massa</a:t>
            </a:r>
            <a:r>
              <a:rPr lang="pt-BR" sz="2000" dirty="0">
                <a:latin typeface="Arial Narrow" pitchFamily="34" charset="0"/>
              </a:rPr>
              <a:t>; </a:t>
            </a:r>
            <a:r>
              <a:rPr lang="pt-BR" sz="2000" b="1" dirty="0">
                <a:latin typeface="Arial Narrow" pitchFamily="34" charset="0"/>
              </a:rPr>
              <a:t>Z</a:t>
            </a:r>
            <a:r>
              <a:rPr lang="pt-BR" sz="2000" dirty="0">
                <a:latin typeface="Arial Narrow" pitchFamily="34" charset="0"/>
              </a:rPr>
              <a:t> = </a:t>
            </a:r>
            <a:r>
              <a:rPr lang="pt-BR" sz="2000" dirty="0" smtClean="0">
                <a:latin typeface="Arial Narrow" pitchFamily="34" charset="0"/>
              </a:rPr>
              <a:t>número atômico</a:t>
            </a:r>
            <a:r>
              <a:rPr lang="pt-BR" sz="2000" dirty="0">
                <a:latin typeface="Arial Narrow" pitchFamily="34" charset="0"/>
              </a:rPr>
              <a:t>; </a:t>
            </a:r>
            <a:r>
              <a:rPr lang="pt-BR" sz="2000" b="1" dirty="0">
                <a:latin typeface="Arial Narrow" pitchFamily="34" charset="0"/>
              </a:rPr>
              <a:t>N</a:t>
            </a:r>
            <a:r>
              <a:rPr lang="pt-BR" sz="2000" dirty="0">
                <a:latin typeface="Arial Narrow" pitchFamily="34" charset="0"/>
              </a:rPr>
              <a:t> = número de </a:t>
            </a:r>
            <a:r>
              <a:rPr lang="pt-BR" sz="2000" dirty="0" smtClean="0">
                <a:latin typeface="Arial Narrow" pitchFamily="34" charset="0"/>
              </a:rPr>
              <a:t>neutrons</a:t>
            </a:r>
            <a:r>
              <a:rPr lang="pt-BR" sz="2000" dirty="0">
                <a:latin typeface="Arial Narrow" pitchFamily="34" charset="0"/>
              </a:rPr>
              <a:t>.</a:t>
            </a:r>
          </a:p>
          <a:p>
            <a:pPr algn="ctr"/>
            <a:endParaRPr lang="pt-BR" sz="2000" b="1" dirty="0" smtClean="0">
              <a:latin typeface="Arial Narrow" pitchFamily="34" charset="0"/>
            </a:endParaRPr>
          </a:p>
          <a:p>
            <a:pPr algn="ctr"/>
            <a:r>
              <a:rPr lang="pt-BR" sz="2000" b="1" dirty="0" smtClean="0">
                <a:latin typeface="Arial Narrow" pitchFamily="34" charset="0"/>
              </a:rPr>
              <a:t>A=Z+N </a:t>
            </a:r>
            <a:r>
              <a:rPr lang="pt-BR" sz="2000" b="1" dirty="0">
                <a:latin typeface="Arial Narrow" pitchFamily="34" charset="0"/>
              </a:rPr>
              <a:t>ou </a:t>
            </a:r>
            <a:r>
              <a:rPr lang="pt-BR" sz="2000" b="1" dirty="0" smtClean="0">
                <a:latin typeface="Arial Narrow" pitchFamily="34" charset="0"/>
              </a:rPr>
              <a:t>N=A-Z</a:t>
            </a:r>
          </a:p>
          <a:p>
            <a:pPr algn="ctr"/>
            <a:endParaRPr lang="pt-BR" sz="2000" b="1" dirty="0">
              <a:latin typeface="Arial Narrow" pitchFamily="34" charset="0"/>
            </a:endParaRPr>
          </a:p>
          <a:p>
            <a:r>
              <a:rPr lang="pt-BR" sz="2000" dirty="0">
                <a:latin typeface="Arial Narrow" pitchFamily="34" charset="0"/>
              </a:rPr>
              <a:t>Exemplo: Um elemento tem 118 </a:t>
            </a:r>
            <a:r>
              <a:rPr lang="pt-BR" sz="2000" dirty="0" smtClean="0">
                <a:latin typeface="Arial Narrow" pitchFamily="34" charset="0"/>
              </a:rPr>
              <a:t>neutrons </a:t>
            </a:r>
            <a:r>
              <a:rPr lang="pt-BR" sz="2000" dirty="0">
                <a:latin typeface="Arial Narrow" pitchFamily="34" charset="0"/>
              </a:rPr>
              <a:t>e número atómico 79.</a:t>
            </a:r>
          </a:p>
          <a:p>
            <a:r>
              <a:rPr lang="pt-BR" sz="2000" dirty="0">
                <a:latin typeface="Arial Narrow" pitchFamily="34" charset="0"/>
              </a:rPr>
              <a:t>A = 79 + 118, ou seja, A = 197 N = 197 - 79, ou seja, A = 118.</a:t>
            </a:r>
          </a:p>
          <a:p>
            <a:endParaRPr lang="pt-BR" sz="2000" dirty="0">
              <a:latin typeface="Arial Narrow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0" y="2197026"/>
            <a:ext cx="1835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Arial Narrow" pitchFamily="34" charset="0"/>
              </a:rPr>
              <a:t>Elemento no estado fundamental</a:t>
            </a:r>
            <a:endParaRPr lang="pt-BR" sz="1200" dirty="0">
              <a:latin typeface="Arial Narrow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960440" y="2204864"/>
            <a:ext cx="1835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Arial Narrow" pitchFamily="34" charset="0"/>
              </a:rPr>
              <a:t>Elemento fora do estado fundamental - íon</a:t>
            </a:r>
            <a:endParaRPr lang="pt-BR" sz="1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93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77688" y="2176264"/>
            <a:ext cx="8686800" cy="4925144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rial Narrow" pitchFamily="34" charset="0"/>
              </a:rPr>
              <a:t>Modelo de Bohr</a:t>
            </a:r>
          </a:p>
          <a:p>
            <a:r>
              <a:rPr lang="pt-BR" sz="2800" dirty="0" smtClean="0">
                <a:latin typeface="Arial Narrow" pitchFamily="34" charset="0"/>
              </a:rPr>
              <a:t>Elétrons tem orbitais circulares com energias fixas;</a:t>
            </a:r>
          </a:p>
          <a:p>
            <a:r>
              <a:rPr lang="pt-BR" sz="2800" dirty="0" smtClean="0">
                <a:latin typeface="Arial Narrow" pitchFamily="34" charset="0"/>
              </a:rPr>
              <a:t>Esses elétrons nessas órbitas não emitem energia;</a:t>
            </a:r>
          </a:p>
          <a:p>
            <a:r>
              <a:rPr lang="pt-BR" sz="2800" dirty="0" smtClean="0">
                <a:latin typeface="Arial Narrow" pitchFamily="34" charset="0"/>
              </a:rPr>
              <a:t>Quando o elétron recebe energia, ele salta para outra órbita (dizemos então que o elétron está excitado);</a:t>
            </a:r>
          </a:p>
          <a:p>
            <a:r>
              <a:rPr lang="pt-BR" sz="2800" dirty="0" smtClean="0">
                <a:latin typeface="Arial Narrow" pitchFamily="34" charset="0"/>
              </a:rPr>
              <a:t>O elétron excitado em outra órbita, devolve a energia como radiação eletromagnética (luz/calor) e volta a sua origem, ou seja, quando o elétron está excitado já em outra órbita, ele libera luz.</a:t>
            </a:r>
            <a:endParaRPr lang="pt-BR" sz="2800" dirty="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Espectro Atômico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32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72067" y="2498584"/>
            <a:ext cx="7408333" cy="3450696"/>
          </a:xfrm>
        </p:spPr>
        <p:txBody>
          <a:bodyPr>
            <a:noAutofit/>
          </a:bodyPr>
          <a:lstStyle/>
          <a:p>
            <a:r>
              <a:rPr lang="pt-BR" sz="2300" dirty="0" smtClean="0">
                <a:latin typeface="Arial Narrow" pitchFamily="34" charset="0"/>
              </a:rPr>
              <a:t>Número quântico principal: (n): nível de energia do elétron no átomo. Entre os átomos conhecidos, n varia de 1 a 7, sendo que, cada nível de energia é uma camada: K, L, M, N, O, P e Q;</a:t>
            </a:r>
          </a:p>
          <a:p>
            <a:r>
              <a:rPr lang="pt-BR" sz="2300" dirty="0" smtClean="0">
                <a:latin typeface="Arial Narrow" pitchFamily="34" charset="0"/>
              </a:rPr>
              <a:t>Numero quântico secundário ou azimutal: (l): indica a energia do elétron no subnível. Entre os átomos conhecidos, há quatro estados fundamentais: s, p, d, f;</a:t>
            </a:r>
          </a:p>
          <a:p>
            <a:r>
              <a:rPr lang="pt-BR" sz="2300" dirty="0" smtClean="0">
                <a:latin typeface="Arial Narrow" pitchFamily="34" charset="0"/>
              </a:rPr>
              <a:t>O número máximo de elétron para cada nível de energia é: K: 2, L: 8, M: 18, N: 32, O: 32, P: 18, Q: 8;</a:t>
            </a:r>
          </a:p>
          <a:p>
            <a:r>
              <a:rPr lang="pt-BR" sz="2300" dirty="0" smtClean="0">
                <a:latin typeface="Arial Narrow" pitchFamily="34" charset="0"/>
              </a:rPr>
              <a:t>O número máximo de elétrons em cada subnível é: s: 2 elétrons, p: 6 elétrons, d: 10 elétrons, f: 14 elétrons. </a:t>
            </a:r>
            <a:endParaRPr lang="pt-BR" sz="2300" dirty="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Número Quânticos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6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</TotalTime>
  <Words>658</Words>
  <Application>Microsoft Office PowerPoint</Application>
  <PresentationFormat>Apresentação no Ecrã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5" baseType="lpstr">
      <vt:lpstr>Forma de Onda</vt:lpstr>
      <vt:lpstr>QUÍMICA</vt:lpstr>
      <vt:lpstr>Elétron</vt:lpstr>
      <vt:lpstr>Próton</vt:lpstr>
      <vt:lpstr>Neutron</vt:lpstr>
      <vt:lpstr>Composição do Átomo</vt:lpstr>
      <vt:lpstr>Definições</vt:lpstr>
      <vt:lpstr>Apresentação do PowerPoint</vt:lpstr>
      <vt:lpstr>Espectro Atômico</vt:lpstr>
      <vt:lpstr>Número Quânticos</vt:lpstr>
      <vt:lpstr>Apresentação do PowerPoint</vt:lpstr>
      <vt:lpstr>Diagrama de Linus Pauling</vt:lpstr>
      <vt:lpstr>Apresentação do PowerPoint</vt:lpstr>
      <vt:lpstr>Exemplo</vt:lpstr>
      <vt:lpstr>Camada de valência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</dc:title>
  <dc:creator>Amanda</dc:creator>
  <cp:lastModifiedBy>Amanda</cp:lastModifiedBy>
  <cp:revision>34</cp:revision>
  <dcterms:created xsi:type="dcterms:W3CDTF">2011-04-17T18:21:16Z</dcterms:created>
  <dcterms:modified xsi:type="dcterms:W3CDTF">2011-04-17T20:35:02Z</dcterms:modified>
</cp:coreProperties>
</file>