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800" dirty="0" smtClean="0">
                <a:latin typeface="Arial Rounded MT Bold" pitchFamily="34" charset="0"/>
              </a:rPr>
              <a:t>QUÍMICA</a:t>
            </a:r>
            <a:endParaRPr lang="pt-BR" sz="8800" dirty="0">
              <a:latin typeface="Arial Rounded MT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Narrow" pitchFamily="34" charset="0"/>
              </a:rPr>
              <a:t>Cálculos Estequiométricos</a:t>
            </a:r>
            <a:endParaRPr lang="pt-BR" sz="3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6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35496" y="404664"/>
            <a:ext cx="9036496" cy="6858000"/>
          </a:xfrm>
        </p:spPr>
        <p:txBody>
          <a:bodyPr>
            <a:normAutofit fontScale="85000" lnSpcReduction="20000"/>
          </a:bodyPr>
          <a:lstStyle/>
          <a:p>
            <a:r>
              <a:rPr lang="pt-BR" b="1" u="sng" dirty="0" smtClean="0">
                <a:latin typeface="Arial Narrow" pitchFamily="34" charset="0"/>
              </a:rPr>
              <a:t>RENDIMENTO</a:t>
            </a:r>
          </a:p>
          <a:p>
            <a:pPr marL="0" indent="0">
              <a:buNone/>
            </a:pPr>
            <a:endParaRPr lang="pt-BR" b="1" u="sng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5) Queimando-se </a:t>
            </a:r>
            <a:r>
              <a:rPr lang="pt-BR" b="1" dirty="0">
                <a:latin typeface="Arial Narrow" pitchFamily="34" charset="0"/>
              </a:rPr>
              <a:t>30g de carbono puro, com rendimento de 90%, qual a massa de dióxido de carbono (CO</a:t>
            </a:r>
            <a:r>
              <a:rPr lang="pt-BR" b="1" baseline="-25000" dirty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) obtida, conforme a equação: C </a:t>
            </a:r>
            <a:r>
              <a:rPr lang="pt-BR" b="1" dirty="0" smtClean="0">
                <a:latin typeface="Arial Narrow" pitchFamily="34" charset="0"/>
              </a:rPr>
              <a:t>+ O</a:t>
            </a:r>
            <a:r>
              <a:rPr lang="pt-BR" b="1" baseline="-25000" dirty="0" smtClean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           CO</a:t>
            </a:r>
            <a:r>
              <a:rPr lang="pt-BR" b="1" baseline="-25000" dirty="0" smtClean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.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endParaRPr lang="pt-BR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rial Narrow" pitchFamily="34" charset="0"/>
              </a:rPr>
              <a:t>Os </a:t>
            </a:r>
            <a:r>
              <a:rPr lang="pt-BR" dirty="0">
                <a:latin typeface="Arial Narrow" pitchFamily="34" charset="0"/>
              </a:rPr>
              <a:t>coeficientes já estão acertados: 1C + 1O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 </a:t>
            </a:r>
            <a:r>
              <a:rPr lang="pt-BR" dirty="0" smtClean="0">
                <a:latin typeface="Arial Narrow" pitchFamily="34" charset="0"/>
              </a:rPr>
              <a:t>       </a:t>
            </a:r>
            <a:r>
              <a:rPr lang="pt-BR" dirty="0">
                <a:latin typeface="Arial Narrow" pitchFamily="34" charset="0"/>
              </a:rPr>
              <a:t> </a:t>
            </a:r>
            <a:r>
              <a:rPr lang="pt-BR" dirty="0" smtClean="0">
                <a:latin typeface="Arial Narrow" pitchFamily="34" charset="0"/>
              </a:rPr>
              <a:t>  </a:t>
            </a:r>
            <a:r>
              <a:rPr lang="pt-BR" dirty="0" smtClean="0">
                <a:latin typeface="Arial Narrow" pitchFamily="34" charset="0"/>
              </a:rPr>
              <a:t>1CO</a:t>
            </a:r>
            <a:r>
              <a:rPr lang="pt-BR" baseline="-25000" dirty="0" smtClean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/>
            </a:r>
            <a:br>
              <a:rPr lang="pt-BR" dirty="0">
                <a:latin typeface="Arial Narrow" pitchFamily="34" charset="0"/>
              </a:rPr>
            </a:br>
            <a:r>
              <a:rPr lang="pt-BR" dirty="0">
                <a:latin typeface="Arial Narrow" pitchFamily="34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Arial Narrow" pitchFamily="34" charset="0"/>
              </a:rPr>
              <a:t>Veja os dados informados (30g de Carbono puro com 90% de rendimento) e o que está sendo solicitado (massa de dióxido de carbono obtida) e estabeleça uma regra de três.</a:t>
            </a:r>
          </a:p>
          <a:p>
            <a:pPr marL="0" indent="0" algn="ctr">
              <a:buNone/>
            </a:pPr>
            <a:r>
              <a:rPr lang="pt-BR" b="1" dirty="0" smtClean="0">
                <a:latin typeface="Arial Narrow" pitchFamily="34" charset="0"/>
              </a:rPr>
              <a:t>   </a:t>
            </a:r>
          </a:p>
          <a:p>
            <a:pPr marL="0" indent="0" algn="ctr">
              <a:buNone/>
            </a:pPr>
            <a:r>
              <a:rPr lang="pt-BR" b="1" dirty="0" smtClean="0">
                <a:latin typeface="Arial Narrow" pitchFamily="34" charset="0"/>
              </a:rPr>
              <a:t>1C ---</a:t>
            </a:r>
            <a:r>
              <a:rPr lang="pt-BR" b="1" dirty="0">
                <a:latin typeface="Arial Narrow" pitchFamily="34" charset="0"/>
              </a:rPr>
              <a:t> 1CO</a:t>
            </a:r>
            <a:r>
              <a:rPr lang="pt-BR" b="1" baseline="-25000" dirty="0">
                <a:latin typeface="Arial Narrow" pitchFamily="34" charset="0"/>
              </a:rPr>
              <a:t>2</a:t>
            </a:r>
            <a:br>
              <a:rPr lang="pt-BR" b="1" baseline="-25000" dirty="0">
                <a:latin typeface="Arial Narrow" pitchFamily="34" charset="0"/>
              </a:rPr>
            </a:br>
            <a:r>
              <a:rPr lang="pt-BR" b="1" dirty="0" smtClean="0">
                <a:latin typeface="Arial Narrow" pitchFamily="34" charset="0"/>
              </a:rPr>
              <a:t>1x12g---</a:t>
            </a:r>
            <a:r>
              <a:rPr lang="pt-BR" b="1" dirty="0">
                <a:latin typeface="Arial Narrow" pitchFamily="34" charset="0"/>
              </a:rPr>
              <a:t> 1x44g</a:t>
            </a:r>
            <a:br>
              <a:rPr lang="pt-BR" b="1" dirty="0">
                <a:latin typeface="Arial Narrow" pitchFamily="34" charset="0"/>
              </a:rPr>
            </a:br>
            <a:r>
              <a:rPr lang="pt-BR" b="1" dirty="0" smtClean="0">
                <a:latin typeface="Arial Narrow" pitchFamily="34" charset="0"/>
              </a:rPr>
              <a:t>    30g ---</a:t>
            </a:r>
            <a:r>
              <a:rPr lang="pt-BR" b="1" dirty="0">
                <a:latin typeface="Arial Narrow" pitchFamily="34" charset="0"/>
              </a:rPr>
              <a:t>  x      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b="1" dirty="0">
                <a:latin typeface="Arial Narrow" pitchFamily="34" charset="0"/>
              </a:rPr>
              <a:t>                                                   </a:t>
            </a:r>
            <a:endParaRPr lang="pt-BR" b="1" dirty="0" smtClean="0">
              <a:latin typeface="Arial Narrow" pitchFamily="34" charset="0"/>
            </a:endParaRPr>
          </a:p>
          <a:p>
            <a:pPr marL="0" indent="0" algn="r">
              <a:buNone/>
            </a:pPr>
            <a:r>
              <a:rPr lang="pt-BR" b="1" dirty="0" smtClean="0">
                <a:latin typeface="Arial Narrow" pitchFamily="34" charset="0"/>
              </a:rPr>
              <a:t> x = 110g</a:t>
            </a:r>
            <a:r>
              <a:rPr lang="pt-BR" b="1" dirty="0">
                <a:latin typeface="Arial Narrow" pitchFamily="34" charset="0"/>
              </a:rPr>
              <a:t> (considerando que o rendimento seria de 100%)</a:t>
            </a:r>
            <a:br>
              <a:rPr lang="pt-BR" b="1" dirty="0">
                <a:latin typeface="Arial Narrow" pitchFamily="34" charset="0"/>
              </a:rPr>
            </a:br>
            <a:r>
              <a:rPr lang="pt-BR" b="1" dirty="0">
                <a:latin typeface="Arial Narrow" pitchFamily="34" charset="0"/>
              </a:rPr>
              <a:t>      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rial Narrow" pitchFamily="34" charset="0"/>
              </a:rPr>
              <a:t>Estabeleça </a:t>
            </a:r>
            <a:r>
              <a:rPr lang="pt-BR" dirty="0">
                <a:latin typeface="Arial Narrow" pitchFamily="34" charset="0"/>
              </a:rPr>
              <a:t>outra regra de três para calcular o rendimento (90</a:t>
            </a:r>
            <a:r>
              <a:rPr lang="pt-BR" dirty="0" smtClean="0">
                <a:latin typeface="Arial Narrow" pitchFamily="34" charset="0"/>
              </a:rPr>
              <a:t>%)</a:t>
            </a:r>
          </a:p>
          <a:p>
            <a:pPr marL="0" indent="0" algn="ctr">
              <a:buNone/>
            </a:pPr>
            <a:r>
              <a:rPr lang="pt-BR" b="1" dirty="0" smtClean="0">
                <a:latin typeface="Arial Narrow" pitchFamily="34" charset="0"/>
              </a:rPr>
              <a:t>                        </a:t>
            </a:r>
          </a:p>
          <a:p>
            <a:pPr marL="0" indent="0" algn="ctr">
              <a:buNone/>
            </a:pPr>
            <a:r>
              <a:rPr lang="pt-BR" b="1" dirty="0">
                <a:latin typeface="Arial Narrow" pitchFamily="34" charset="0"/>
              </a:rPr>
              <a:t> </a:t>
            </a:r>
            <a:r>
              <a:rPr lang="pt-BR" b="1" dirty="0" smtClean="0">
                <a:latin typeface="Arial Narrow" pitchFamily="34" charset="0"/>
              </a:rPr>
              <a:t>                       110g ---100% </a:t>
            </a:r>
            <a:r>
              <a:rPr lang="pt-BR" dirty="0" smtClean="0">
                <a:latin typeface="Arial Narrow" pitchFamily="34" charset="0"/>
              </a:rPr>
              <a:t>(rendimento teórico)</a:t>
            </a:r>
            <a:r>
              <a:rPr lang="pt-BR" b="1" dirty="0" smtClean="0">
                <a:latin typeface="Arial Narrow" pitchFamily="34" charset="0"/>
              </a:rPr>
              <a:t/>
            </a:r>
            <a:br>
              <a:rPr lang="pt-BR" b="1" dirty="0" smtClean="0">
                <a:latin typeface="Arial Narrow" pitchFamily="34" charset="0"/>
              </a:rPr>
            </a:br>
            <a:r>
              <a:rPr lang="pt-BR" b="1" dirty="0" smtClean="0">
                <a:latin typeface="Arial Narrow" pitchFamily="34" charset="0"/>
              </a:rPr>
              <a:t>y --- 90%    </a:t>
            </a:r>
            <a:endParaRPr lang="pt-BR" dirty="0" smtClean="0">
              <a:latin typeface="Arial Narrow" pitchFamily="34" charset="0"/>
            </a:endParaRPr>
          </a:p>
          <a:p>
            <a:pPr marL="0" indent="0" algn="ctr">
              <a:buNone/>
            </a:pPr>
            <a:endParaRPr lang="pt-BR" b="1" dirty="0" smtClean="0">
              <a:latin typeface="Arial Narrow" pitchFamily="34" charset="0"/>
            </a:endParaRPr>
          </a:p>
          <a:p>
            <a:pPr marL="0" indent="0" algn="r">
              <a:buNone/>
            </a:pPr>
            <a:r>
              <a:rPr lang="pt-BR" b="1" dirty="0" smtClean="0">
                <a:latin typeface="Arial Narrow" pitchFamily="34" charset="0"/>
              </a:rPr>
              <a:t>y = </a:t>
            </a:r>
            <a:r>
              <a:rPr lang="pt-BR" b="1" dirty="0">
                <a:latin typeface="Arial Narrow" pitchFamily="34" charset="0"/>
              </a:rPr>
              <a:t>99g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endParaRPr lang="pt-BR" b="1" u="sng" dirty="0">
              <a:latin typeface="Arial Narrow" pitchFamily="34" charset="0"/>
            </a:endParaRPr>
          </a:p>
        </p:txBody>
      </p:sp>
      <p:cxnSp>
        <p:nvCxnSpPr>
          <p:cNvPr id="5" name="Conexão recta unidireccional 4"/>
          <p:cNvCxnSpPr/>
          <p:nvPr/>
        </p:nvCxnSpPr>
        <p:spPr>
          <a:xfrm>
            <a:off x="5508104" y="144009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xão recta unidireccional 5"/>
          <p:cNvCxnSpPr/>
          <p:nvPr/>
        </p:nvCxnSpPr>
        <p:spPr>
          <a:xfrm>
            <a:off x="4355976" y="19888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51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180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Narrow" pitchFamily="34" charset="0"/>
              </a:rPr>
              <a:t>Os cálculos estequiométricos são importantes para prever a quantidade de produtos que podem ser obtidos a partir de uma certa quantidade de reagentes consumidos.</a:t>
            </a:r>
            <a:br>
              <a:rPr lang="pt-BR" dirty="0" smtClean="0">
                <a:latin typeface="Arial Narrow" pitchFamily="34" charset="0"/>
              </a:rPr>
            </a:br>
            <a:r>
              <a:rPr lang="pt-BR" dirty="0" smtClean="0">
                <a:latin typeface="Arial Narrow" pitchFamily="34" charset="0"/>
              </a:rPr>
              <a:t>Essas quantidades podem ser expressas em: massa, volume, mol ou número de moléculas.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t-BR" dirty="0" smtClean="0"/>
              <a:t>Leis Ponderais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pt-BR" sz="2400" b="1" u="sng" dirty="0" smtClean="0">
                <a:latin typeface="Arial Narrow" pitchFamily="34" charset="0"/>
              </a:rPr>
              <a:t>Lei da Conservação de Massa (Lei de Lavoisier):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 Narrow" pitchFamily="34" charset="0"/>
              </a:rPr>
              <a:t>“Numa reação química que ocorre num sistema fechado, a massa total de reagentes é igual a massa total de produtos.”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 Narrow" pitchFamily="34" charset="0"/>
              </a:rPr>
              <a:t>“Na natureza nada se cria, nada se perde, tudo se transforma.”</a:t>
            </a:r>
          </a:p>
          <a:p>
            <a:pPr marL="0" indent="0" algn="ctr">
              <a:buNone/>
            </a:pPr>
            <a:r>
              <a:rPr lang="pt-BR" sz="2400" b="1" dirty="0" smtClean="0">
                <a:latin typeface="Arial Narrow" pitchFamily="34" charset="0"/>
              </a:rPr>
              <a:t>m</a:t>
            </a:r>
            <a:r>
              <a:rPr lang="pt-BR" sz="2400" b="1" baseline="-25000" dirty="0">
                <a:latin typeface="Arial Narrow" pitchFamily="34" charset="0"/>
              </a:rPr>
              <a:t>(reagentes</a:t>
            </a:r>
            <a:r>
              <a:rPr lang="pt-BR" sz="2400" b="1" baseline="-25000" dirty="0" smtClean="0">
                <a:latin typeface="Arial Narrow" pitchFamily="34" charset="0"/>
              </a:rPr>
              <a:t>) </a:t>
            </a:r>
            <a:r>
              <a:rPr lang="pt-BR" sz="2400" b="1" dirty="0" smtClean="0">
                <a:latin typeface="Arial Narrow" pitchFamily="34" charset="0"/>
              </a:rPr>
              <a:t> = m</a:t>
            </a:r>
            <a:r>
              <a:rPr lang="pt-BR" sz="2400" b="1" baseline="-25000" dirty="0" smtClean="0">
                <a:latin typeface="Arial Narrow" pitchFamily="34" charset="0"/>
              </a:rPr>
              <a:t>(produtos)</a:t>
            </a:r>
          </a:p>
          <a:p>
            <a:pPr marL="0" indent="0" algn="ctr">
              <a:buNone/>
            </a:pPr>
            <a:r>
              <a:rPr lang="pt-BR" sz="2400" b="1" dirty="0" smtClean="0">
                <a:latin typeface="Arial Narrow" pitchFamily="34" charset="0"/>
              </a:rPr>
              <a:t>A + B              AB</a:t>
            </a:r>
          </a:p>
          <a:p>
            <a:pPr marL="0" indent="0" algn="ctr">
              <a:buNone/>
            </a:pPr>
            <a:r>
              <a:rPr lang="pt-BR" sz="2400" b="1" dirty="0" smtClean="0">
                <a:latin typeface="Arial Narrow" pitchFamily="34" charset="0"/>
              </a:rPr>
              <a:t>3g + 6g             9g</a:t>
            </a:r>
            <a:endParaRPr lang="pt-BR" sz="2400" b="1" dirty="0">
              <a:latin typeface="Arial Narrow" pitchFamily="34" charset="0"/>
            </a:endParaRPr>
          </a:p>
          <a:p>
            <a:pPr algn="just"/>
            <a:r>
              <a:rPr lang="pt-BR" sz="2400" b="1" u="sng" dirty="0" smtClean="0">
                <a:latin typeface="Arial Narrow" pitchFamily="34" charset="0"/>
              </a:rPr>
              <a:t>Lei das Proporções definidas (Lei de Proust):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 Narrow" pitchFamily="34" charset="0"/>
              </a:rPr>
              <a:t>“Uma </a:t>
            </a:r>
            <a:r>
              <a:rPr lang="pt-BR" sz="2400" dirty="0">
                <a:latin typeface="Arial Narrow" pitchFamily="34" charset="0"/>
              </a:rPr>
              <a:t>determinada substância composta é formada por substâncias mais simples, unidas sempre na mesma proporção em </a:t>
            </a:r>
            <a:r>
              <a:rPr lang="pt-BR" sz="2400" dirty="0" smtClean="0">
                <a:latin typeface="Arial Narrow" pitchFamily="34" charset="0"/>
              </a:rPr>
              <a:t>massa.”</a:t>
            </a:r>
          </a:p>
          <a:p>
            <a:pPr marL="0" indent="0" algn="ctr">
              <a:buNone/>
            </a:pPr>
            <a:r>
              <a:rPr lang="pt-BR" sz="2400" b="1" dirty="0">
                <a:latin typeface="Arial Narrow" pitchFamily="34" charset="0"/>
              </a:rPr>
              <a:t>A + B              </a:t>
            </a:r>
            <a:r>
              <a:rPr lang="pt-BR" sz="2400" b="1" dirty="0" smtClean="0">
                <a:latin typeface="Arial Narrow" pitchFamily="34" charset="0"/>
              </a:rPr>
              <a:t>AB</a:t>
            </a:r>
          </a:p>
          <a:p>
            <a:pPr marL="0" indent="0" algn="ctr">
              <a:buNone/>
            </a:pPr>
            <a:r>
              <a:rPr lang="pt-BR" sz="2400" b="1" dirty="0">
                <a:latin typeface="Arial Narrow" pitchFamily="34" charset="0"/>
              </a:rPr>
              <a:t>3g + 6g             9g</a:t>
            </a:r>
          </a:p>
          <a:p>
            <a:pPr marL="0" indent="0" algn="ctr">
              <a:buNone/>
            </a:pPr>
            <a:r>
              <a:rPr lang="pt-BR" sz="2400" b="1" dirty="0">
                <a:latin typeface="Arial Narrow" pitchFamily="34" charset="0"/>
              </a:rPr>
              <a:t>5</a:t>
            </a:r>
            <a:r>
              <a:rPr lang="pt-BR" sz="2400" b="1" dirty="0" smtClean="0">
                <a:latin typeface="Arial Narrow" pitchFamily="34" charset="0"/>
              </a:rPr>
              <a:t>g </a:t>
            </a:r>
            <a:r>
              <a:rPr lang="pt-BR" sz="2400" b="1" dirty="0">
                <a:latin typeface="Arial Narrow" pitchFamily="34" charset="0"/>
              </a:rPr>
              <a:t>+ </a:t>
            </a:r>
            <a:r>
              <a:rPr lang="pt-BR" sz="2400" b="1" dirty="0" smtClean="0">
                <a:latin typeface="Arial Narrow" pitchFamily="34" charset="0"/>
              </a:rPr>
              <a:t>10g             15g</a:t>
            </a:r>
            <a:endParaRPr lang="pt-BR" sz="2400" b="1" dirty="0">
              <a:latin typeface="Arial Narrow" pitchFamily="34" charset="0"/>
            </a:endParaRPr>
          </a:p>
          <a:p>
            <a:pPr marL="0" indent="0" algn="ctr">
              <a:buNone/>
            </a:pPr>
            <a:endParaRPr lang="pt-BR" sz="2400" b="1" dirty="0">
              <a:latin typeface="Arial Narrow" pitchFamily="34" charset="0"/>
            </a:endParaRPr>
          </a:p>
          <a:p>
            <a:pPr marL="0" indent="0" algn="ctr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</p:txBody>
      </p:sp>
      <p:cxnSp>
        <p:nvCxnSpPr>
          <p:cNvPr id="9" name="Conexão recta unidireccional 8"/>
          <p:cNvCxnSpPr/>
          <p:nvPr/>
        </p:nvCxnSpPr>
        <p:spPr>
          <a:xfrm>
            <a:off x="4355976" y="342900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unidireccional 9"/>
          <p:cNvCxnSpPr/>
          <p:nvPr/>
        </p:nvCxnSpPr>
        <p:spPr>
          <a:xfrm>
            <a:off x="4499992" y="386104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xão recta unidireccional 10"/>
          <p:cNvCxnSpPr/>
          <p:nvPr/>
        </p:nvCxnSpPr>
        <p:spPr>
          <a:xfrm>
            <a:off x="4355976" y="551723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unidireccional 11"/>
          <p:cNvCxnSpPr/>
          <p:nvPr/>
        </p:nvCxnSpPr>
        <p:spPr>
          <a:xfrm>
            <a:off x="4572000" y="60212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unidireccional 12"/>
          <p:cNvCxnSpPr/>
          <p:nvPr/>
        </p:nvCxnSpPr>
        <p:spPr>
          <a:xfrm>
            <a:off x="4572000" y="64533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6018406" y="5373216"/>
            <a:ext cx="2298010" cy="13867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 Narrow" pitchFamily="34" charset="0"/>
              </a:rPr>
              <a:t>Pode ser calculado por regra de três. Ex.: 6g --- 9g</a:t>
            </a:r>
          </a:p>
          <a:p>
            <a:r>
              <a:rPr lang="pt-BR" sz="1600" dirty="0">
                <a:latin typeface="Arial Narrow" pitchFamily="34" charset="0"/>
              </a:rPr>
              <a:t> </a:t>
            </a:r>
            <a:r>
              <a:rPr lang="pt-BR" sz="1600" dirty="0" smtClean="0">
                <a:latin typeface="Arial Narrow" pitchFamily="34" charset="0"/>
              </a:rPr>
              <a:t>                            10g --- x </a:t>
            </a:r>
          </a:p>
          <a:p>
            <a:r>
              <a:rPr lang="pt-BR" sz="1600" dirty="0" smtClean="0">
                <a:latin typeface="Arial Narrow" pitchFamily="34" charset="0"/>
              </a:rPr>
              <a:t>            x = 15g</a:t>
            </a:r>
          </a:p>
          <a:p>
            <a:endParaRPr lang="pt-BR" dirty="0">
              <a:latin typeface="Arial Narrow" pitchFamily="34" charset="0"/>
            </a:endParaRPr>
          </a:p>
        </p:txBody>
      </p:sp>
      <p:cxnSp>
        <p:nvCxnSpPr>
          <p:cNvPr id="24" name="Conexão recta unidireccional 23"/>
          <p:cNvCxnSpPr/>
          <p:nvPr/>
        </p:nvCxnSpPr>
        <p:spPr>
          <a:xfrm flipH="1">
            <a:off x="5580112" y="616530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63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Leis Volumétricas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2400" b="1" u="sng" dirty="0" smtClean="0">
                <a:latin typeface="Arial Narrow" pitchFamily="34" charset="0"/>
              </a:rPr>
              <a:t>Lei de Gay-Lussac: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 Narrow" pitchFamily="34" charset="0"/>
              </a:rPr>
              <a:t>“Nas </a:t>
            </a:r>
            <a:r>
              <a:rPr lang="pt-BR" sz="2400" dirty="0">
                <a:latin typeface="Arial Narrow" pitchFamily="34" charset="0"/>
              </a:rPr>
              <a:t>mesmas condições de temperatura e pressão, os volumes dos </a:t>
            </a:r>
            <a:r>
              <a:rPr lang="pt-BR" sz="2400" dirty="0" smtClean="0">
                <a:latin typeface="Arial Narrow" pitchFamily="34" charset="0"/>
              </a:rPr>
              <a:t>gases,</a:t>
            </a:r>
            <a:r>
              <a:rPr lang="pt-BR" sz="2400" dirty="0">
                <a:latin typeface="Arial Narrow" pitchFamily="34" charset="0"/>
              </a:rPr>
              <a:t> que participam numa </a:t>
            </a:r>
            <a:r>
              <a:rPr lang="pt-BR" sz="2400" dirty="0" smtClean="0">
                <a:latin typeface="Arial Narrow" pitchFamily="34" charset="0"/>
              </a:rPr>
              <a:t>reação </a:t>
            </a:r>
            <a:r>
              <a:rPr lang="pt-BR" sz="2400" dirty="0" smtClean="0">
                <a:latin typeface="Arial Narrow" pitchFamily="34" charset="0"/>
              </a:rPr>
              <a:t>química</a:t>
            </a:r>
            <a:r>
              <a:rPr lang="pt-BR" sz="2400" dirty="0" smtClean="0">
                <a:latin typeface="Arial Narrow" pitchFamily="34" charset="0"/>
              </a:rPr>
              <a:t>,</a:t>
            </a:r>
            <a:r>
              <a:rPr lang="pt-BR" sz="2400" dirty="0">
                <a:latin typeface="Arial Narrow" pitchFamily="34" charset="0"/>
              </a:rPr>
              <a:t> </a:t>
            </a:r>
            <a:r>
              <a:rPr lang="pt-BR" sz="2400" dirty="0" smtClean="0">
                <a:latin typeface="Arial Narrow" pitchFamily="34" charset="0"/>
              </a:rPr>
              <a:t>têm </a:t>
            </a:r>
            <a:r>
              <a:rPr lang="pt-BR" sz="2400" dirty="0">
                <a:latin typeface="Arial Narrow" pitchFamily="34" charset="0"/>
              </a:rPr>
              <a:t>entre si uma relação de números inteiros e pequenos</a:t>
            </a:r>
            <a:r>
              <a:rPr lang="pt-BR" sz="2400" dirty="0" smtClean="0">
                <a:latin typeface="Arial Narrow" pitchFamily="34" charset="0"/>
              </a:rPr>
              <a:t>.”</a:t>
            </a:r>
          </a:p>
          <a:p>
            <a:pPr marL="0" indent="0" algn="just">
              <a:buNone/>
            </a:pPr>
            <a:endParaRPr lang="pt-BR" sz="2400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pt-BR" sz="2400" b="1" dirty="0" smtClean="0">
                <a:latin typeface="Arial Narrow" pitchFamily="34" charset="0"/>
              </a:rPr>
              <a:t>10L H</a:t>
            </a:r>
            <a:r>
              <a:rPr lang="pt-BR" sz="2400" b="1" baseline="-25000" dirty="0" smtClean="0">
                <a:latin typeface="Arial Narrow" pitchFamily="34" charset="0"/>
              </a:rPr>
              <a:t>2 +</a:t>
            </a:r>
            <a:r>
              <a:rPr lang="pt-BR" sz="2400" b="1" dirty="0">
                <a:latin typeface="Arial Narrow" pitchFamily="34" charset="0"/>
              </a:rPr>
              <a:t> </a:t>
            </a:r>
            <a:r>
              <a:rPr lang="pt-BR" sz="2400" b="1" dirty="0" smtClean="0">
                <a:latin typeface="Arial Narrow" pitchFamily="34" charset="0"/>
              </a:rPr>
              <a:t>5L O</a:t>
            </a:r>
            <a:r>
              <a:rPr lang="pt-BR" sz="2400" b="1" baseline="-25000" dirty="0" smtClean="0">
                <a:latin typeface="Arial Narrow" pitchFamily="34" charset="0"/>
              </a:rPr>
              <a:t>2+</a:t>
            </a:r>
            <a:r>
              <a:rPr lang="pt-BR" sz="2400" b="1" dirty="0" smtClean="0">
                <a:latin typeface="Arial Narrow" pitchFamily="34" charset="0"/>
              </a:rPr>
              <a:t>          10L H</a:t>
            </a:r>
            <a:r>
              <a:rPr lang="pt-BR" sz="2400" b="1" baseline="-25000" dirty="0" smtClean="0">
                <a:latin typeface="Arial Narrow" pitchFamily="34" charset="0"/>
              </a:rPr>
              <a:t>2</a:t>
            </a:r>
            <a:r>
              <a:rPr lang="pt-BR" sz="2400" b="1" dirty="0" smtClean="0">
                <a:latin typeface="Arial Narrow" pitchFamily="34" charset="0"/>
              </a:rPr>
              <a:t>O</a:t>
            </a:r>
          </a:p>
          <a:p>
            <a:pPr marL="0" indent="0" algn="ctr">
              <a:buNone/>
            </a:pPr>
            <a:r>
              <a:rPr lang="pt-BR" sz="2400" b="1" dirty="0" smtClean="0">
                <a:latin typeface="Arial Narrow" pitchFamily="34" charset="0"/>
              </a:rPr>
              <a:t>Relação de números inteiros e simples:</a:t>
            </a:r>
          </a:p>
          <a:p>
            <a:pPr marL="0" indent="0" algn="ctr">
              <a:buNone/>
            </a:pPr>
            <a:r>
              <a:rPr lang="pt-BR" sz="2400" b="1" dirty="0" smtClean="0">
                <a:latin typeface="Arial Narrow" pitchFamily="34" charset="0"/>
              </a:rPr>
              <a:t>10 : 5 : 10, simplificando (dividindo por 5) = 2 : 1 : 2</a:t>
            </a:r>
          </a:p>
          <a:p>
            <a:pPr marL="0" indent="0" algn="ctr">
              <a:buNone/>
            </a:pPr>
            <a:endParaRPr lang="pt-BR" sz="2400" b="1" dirty="0" smtClean="0">
              <a:latin typeface="Arial Narrow" pitchFamily="34" charset="0"/>
            </a:endParaRPr>
          </a:p>
          <a:p>
            <a:pPr marL="0" indent="0" algn="ctr">
              <a:buNone/>
            </a:pPr>
            <a:endParaRPr lang="pt-BR" sz="2400" b="1" dirty="0" smtClean="0">
              <a:latin typeface="Arial Narrow" pitchFamily="34" charset="0"/>
            </a:endParaRPr>
          </a:p>
          <a:p>
            <a:pPr algn="just"/>
            <a:r>
              <a:rPr lang="pt-BR" sz="2400" b="1" u="sng" dirty="0" smtClean="0">
                <a:latin typeface="Arial Narrow" pitchFamily="34" charset="0"/>
              </a:rPr>
              <a:t>Lei de Avogadro: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 Narrow" pitchFamily="34" charset="0"/>
              </a:rPr>
              <a:t>“Volumes iguais de gases diferentes possuem o mesmo número de moléculas, desde que mantidos nas mesmas condições de temperatura e pressão.”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 Narrow" pitchFamily="34" charset="0"/>
              </a:rPr>
              <a:t>Avogadro introduziu o conceito de moléculas.</a:t>
            </a:r>
          </a:p>
          <a:p>
            <a:pPr marL="0" indent="0">
              <a:buNone/>
            </a:pPr>
            <a:r>
              <a:rPr lang="pt-BR" sz="2400" dirty="0" smtClean="0">
                <a:latin typeface="Arial Narrow" pitchFamily="34" charset="0"/>
              </a:rPr>
              <a:t>Constante de Avogadro: </a:t>
            </a:r>
            <a:r>
              <a:rPr lang="pt-BR" sz="2400" dirty="0"/>
              <a:t>6,02 × </a:t>
            </a:r>
            <a:r>
              <a:rPr lang="pt-BR" sz="2400" dirty="0" smtClean="0"/>
              <a:t>10</a:t>
            </a:r>
            <a:r>
              <a:rPr lang="pt-BR" sz="2400" baseline="30000" dirty="0" smtClean="0"/>
              <a:t>23</a:t>
            </a:r>
          </a:p>
          <a:p>
            <a:pPr marL="0" indent="0">
              <a:buNone/>
            </a:pPr>
            <a:r>
              <a:rPr lang="pt-BR" sz="2400" dirty="0" smtClean="0">
                <a:latin typeface="Arial Narrow" pitchFamily="34" charset="0"/>
              </a:rPr>
              <a:t>1 mol = </a:t>
            </a:r>
            <a:r>
              <a:rPr lang="pt-BR" sz="2400" dirty="0"/>
              <a:t>6,02 × 10</a:t>
            </a:r>
            <a:r>
              <a:rPr lang="pt-BR" sz="2400" baseline="30000" dirty="0"/>
              <a:t>23</a:t>
            </a:r>
            <a:endParaRPr lang="pt-BR" sz="2400" dirty="0">
              <a:latin typeface="Arial Narrow" pitchFamily="34" charset="0"/>
            </a:endParaRPr>
          </a:p>
          <a:p>
            <a:pPr marL="0" indent="0" algn="ctr">
              <a:buNone/>
            </a:pPr>
            <a:endParaRPr lang="pt-BR" sz="2400" dirty="0">
              <a:latin typeface="Arial Narrow" pitchFamily="34" charset="0"/>
            </a:endParaRPr>
          </a:p>
        </p:txBody>
      </p:sp>
      <p:cxnSp>
        <p:nvCxnSpPr>
          <p:cNvPr id="4" name="Conexão recta unidireccional 3"/>
          <p:cNvCxnSpPr/>
          <p:nvPr/>
        </p:nvCxnSpPr>
        <p:spPr>
          <a:xfrm>
            <a:off x="4644008" y="31409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7164288" y="2708920"/>
            <a:ext cx="1872208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Obs.: Nem sempre a soma dos reagentes será igual a soma dos produtos. Não existe lei de conservação de volume.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8279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Passos para resolver exercícios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PASSOS:</a:t>
            </a:r>
            <a:endParaRPr lang="pt-BR" b="1" dirty="0"/>
          </a:p>
          <a:p>
            <a:r>
              <a:rPr lang="pt-BR" dirty="0" smtClean="0"/>
              <a:t>1º: </a:t>
            </a:r>
            <a:r>
              <a:rPr lang="pt-BR" dirty="0" smtClean="0"/>
              <a:t>Se o exercício não fornecer a equação química, escreva-a;</a:t>
            </a:r>
          </a:p>
          <a:p>
            <a:r>
              <a:rPr lang="pt-BR" dirty="0" smtClean="0"/>
              <a:t>2º: </a:t>
            </a:r>
            <a:r>
              <a:rPr lang="pt-BR" dirty="0" smtClean="0"/>
              <a:t>Balancear as reações;</a:t>
            </a:r>
          </a:p>
          <a:p>
            <a:r>
              <a:rPr lang="pt-BR" dirty="0" smtClean="0"/>
              <a:t>3º: </a:t>
            </a:r>
            <a:r>
              <a:rPr lang="pt-BR" dirty="0" smtClean="0"/>
              <a:t>Caso o problema envolva pureza de reagentes, fazer a correção dos valores, trabalhando somente com a parte pura que irá reagir;</a:t>
            </a:r>
          </a:p>
          <a:p>
            <a:r>
              <a:rPr lang="pt-BR" dirty="0" smtClean="0"/>
              <a:t>4º: </a:t>
            </a:r>
            <a:r>
              <a:rPr lang="pt-BR" dirty="0" smtClean="0"/>
              <a:t>Identificar reagentes em excesso e descartá-los;</a:t>
            </a:r>
            <a:endParaRPr lang="pt-BR" dirty="0"/>
          </a:p>
          <a:p>
            <a:r>
              <a:rPr lang="pt-BR" dirty="0" smtClean="0"/>
              <a:t>5º: Relacionar </a:t>
            </a:r>
            <a:r>
              <a:rPr lang="pt-BR" dirty="0" smtClean="0"/>
              <a:t>corretamente as informações dadas pelo problema, e se houver diferentes tipos de unidades, transformá-las em uma mesma unidade, por meio de regra de três;</a:t>
            </a:r>
            <a:endParaRPr lang="pt-BR" dirty="0"/>
          </a:p>
          <a:p>
            <a:r>
              <a:rPr lang="pt-BR" dirty="0" smtClean="0"/>
              <a:t>6º: </a:t>
            </a:r>
            <a:r>
              <a:rPr lang="pt-BR" dirty="0" smtClean="0"/>
              <a:t>Calcular rendimento da reação – se for pedido.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b="1" u="sng" dirty="0" smtClean="0"/>
              <a:t>IMPORTANTE: </a:t>
            </a:r>
            <a:r>
              <a:rPr lang="pt-BR" b="1" u="sng" dirty="0"/>
              <a:t>1 mol = ......g = 22,4 L (CNTP) = 6,02x10</a:t>
            </a:r>
            <a:r>
              <a:rPr lang="pt-BR" b="1" u="sng" baseline="30000" dirty="0"/>
              <a:t>23</a:t>
            </a:r>
            <a:endParaRPr lang="pt-BR" b="1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241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1) Na </a:t>
            </a:r>
            <a:r>
              <a:rPr lang="pt-BR" b="1" dirty="0">
                <a:latin typeface="Arial Narrow" pitchFamily="34" charset="0"/>
              </a:rPr>
              <a:t>reação gasosa N</a:t>
            </a:r>
            <a:r>
              <a:rPr lang="pt-BR" b="1" baseline="-25000" dirty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 + H</a:t>
            </a:r>
            <a:r>
              <a:rPr lang="pt-BR" b="1" baseline="-25000" dirty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        NH</a:t>
            </a:r>
            <a:r>
              <a:rPr lang="pt-BR" b="1" baseline="-25000" dirty="0" smtClean="0">
                <a:latin typeface="Arial Narrow" pitchFamily="34" charset="0"/>
              </a:rPr>
              <a:t>3</a:t>
            </a:r>
            <a:r>
              <a:rPr lang="pt-BR" b="1" dirty="0">
                <a:latin typeface="Arial Narrow" pitchFamily="34" charset="0"/>
              </a:rPr>
              <a:t>, qual a massa, em g,  de NH</a:t>
            </a:r>
            <a:r>
              <a:rPr lang="pt-BR" b="1" baseline="-25000" dirty="0">
                <a:latin typeface="Arial Narrow" pitchFamily="34" charset="0"/>
              </a:rPr>
              <a:t>3</a:t>
            </a:r>
            <a:r>
              <a:rPr lang="pt-BR" b="1" dirty="0">
                <a:latin typeface="Arial Narrow" pitchFamily="34" charset="0"/>
              </a:rPr>
              <a:t> obtida, quando se reagem totalmente 18g de H</a:t>
            </a:r>
            <a:r>
              <a:rPr lang="pt-BR" b="1" baseline="-25000" dirty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?</a:t>
            </a:r>
            <a:br>
              <a:rPr lang="pt-BR" b="1" dirty="0">
                <a:latin typeface="Arial Narrow" pitchFamily="34" charset="0"/>
              </a:rPr>
            </a:br>
            <a:r>
              <a:rPr lang="pt-BR" b="1" dirty="0">
                <a:latin typeface="Arial Narrow" pitchFamily="34" charset="0"/>
              </a:rPr>
              <a:t/>
            </a:r>
            <a:br>
              <a:rPr lang="pt-BR" b="1" dirty="0">
                <a:latin typeface="Arial Narrow" pitchFamily="34" charset="0"/>
              </a:rPr>
            </a:b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 Narrow" pitchFamily="34" charset="0"/>
              </a:rPr>
              <a:t>Acerte os coeficientes da equação: 1N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 +3H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 </a:t>
            </a:r>
            <a:r>
              <a:rPr lang="pt-BR" dirty="0" smtClean="0">
                <a:latin typeface="Arial Narrow" pitchFamily="34" charset="0"/>
              </a:rPr>
              <a:t>         2NH</a:t>
            </a:r>
            <a:r>
              <a:rPr lang="pt-BR" baseline="-25000" dirty="0" smtClean="0">
                <a:latin typeface="Arial Narrow" pitchFamily="34" charset="0"/>
              </a:rPr>
              <a:t>3</a:t>
            </a:r>
            <a:r>
              <a:rPr lang="pt-BR" dirty="0">
                <a:latin typeface="Arial Narrow" pitchFamily="34" charset="0"/>
              </a:rPr>
              <a:t/>
            </a:r>
            <a:br>
              <a:rPr lang="pt-BR" dirty="0">
                <a:latin typeface="Arial Narrow" pitchFamily="34" charset="0"/>
              </a:rPr>
            </a:br>
            <a:r>
              <a:rPr lang="pt-BR" dirty="0">
                <a:latin typeface="Arial Narrow" pitchFamily="34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Arial Narrow" pitchFamily="34" charset="0"/>
              </a:rPr>
              <a:t>Veja os dados informados (18g de H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) e o que está sendo solicitado (massa de NH</a:t>
            </a:r>
            <a:r>
              <a:rPr lang="pt-BR" baseline="-25000" dirty="0">
                <a:latin typeface="Arial Narrow" pitchFamily="34" charset="0"/>
              </a:rPr>
              <a:t>3</a:t>
            </a:r>
            <a:r>
              <a:rPr lang="pt-BR" dirty="0">
                <a:latin typeface="Arial Narrow" pitchFamily="34" charset="0"/>
              </a:rPr>
              <a:t>) e estabeleça uma regra de três.</a:t>
            </a:r>
          </a:p>
          <a:p>
            <a:pPr marL="0" indent="0" algn="ctr">
              <a:buNone/>
            </a:pPr>
            <a:r>
              <a:rPr lang="pt-BR" b="1" dirty="0">
                <a:latin typeface="Arial Narrow" pitchFamily="34" charset="0"/>
              </a:rPr>
              <a:t>                                                   </a:t>
            </a:r>
            <a:endParaRPr lang="pt-BR" b="1" dirty="0" smtClean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pt-BR" b="1" dirty="0" smtClean="0">
                <a:latin typeface="Arial Narrow" pitchFamily="34" charset="0"/>
              </a:rPr>
              <a:t>3H</a:t>
            </a:r>
            <a:r>
              <a:rPr lang="pt-BR" b="1" baseline="-25000" dirty="0" smtClean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---</a:t>
            </a:r>
            <a:r>
              <a:rPr lang="pt-BR" b="1" dirty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2NH</a:t>
            </a:r>
            <a:r>
              <a:rPr lang="pt-BR" b="1" baseline="-25000" dirty="0" smtClean="0">
                <a:latin typeface="Arial Narrow" pitchFamily="34" charset="0"/>
              </a:rPr>
              <a:t>3</a:t>
            </a:r>
            <a:br>
              <a:rPr lang="pt-BR" b="1" baseline="-25000" dirty="0" smtClean="0">
                <a:latin typeface="Arial Narrow" pitchFamily="34" charset="0"/>
              </a:rPr>
            </a:br>
            <a:r>
              <a:rPr lang="pt-BR" b="1" baseline="-25000" dirty="0" smtClean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3x2g ---</a:t>
            </a:r>
            <a:r>
              <a:rPr lang="pt-BR" b="1" dirty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2x17g</a:t>
            </a:r>
            <a:r>
              <a:rPr lang="pt-BR" b="1" dirty="0">
                <a:latin typeface="Arial Narrow" pitchFamily="34" charset="0"/>
              </a:rPr>
              <a:t/>
            </a:r>
            <a:br>
              <a:rPr lang="pt-BR" b="1" dirty="0">
                <a:latin typeface="Arial Narrow" pitchFamily="34" charset="0"/>
              </a:rPr>
            </a:br>
            <a:r>
              <a:rPr lang="pt-BR" b="1" dirty="0" smtClean="0">
                <a:latin typeface="Arial Narrow" pitchFamily="34" charset="0"/>
              </a:rPr>
              <a:t>18g --- </a:t>
            </a:r>
            <a:r>
              <a:rPr lang="pt-BR" b="1" dirty="0">
                <a:latin typeface="Arial Narrow" pitchFamily="34" charset="0"/>
              </a:rPr>
              <a:t>x      </a:t>
            </a:r>
            <a:endParaRPr lang="pt-BR" dirty="0">
              <a:latin typeface="Arial Narrow" pitchFamily="34" charset="0"/>
            </a:endParaRPr>
          </a:p>
          <a:p>
            <a:pPr marL="0" indent="0" algn="r">
              <a:buNone/>
            </a:pPr>
            <a:r>
              <a:rPr lang="pt-BR" b="1" dirty="0">
                <a:latin typeface="Arial Narrow" pitchFamily="34" charset="0"/>
              </a:rPr>
              <a:t>                                              </a:t>
            </a:r>
            <a:r>
              <a:rPr lang="pt-BR" b="1" dirty="0" smtClean="0">
                <a:latin typeface="Arial Narrow" pitchFamily="34" charset="0"/>
              </a:rPr>
              <a:t>                                 x</a:t>
            </a:r>
            <a:r>
              <a:rPr lang="pt-BR" b="1" dirty="0">
                <a:latin typeface="Arial Narrow" pitchFamily="34" charset="0"/>
              </a:rPr>
              <a:t>= 102g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</p:txBody>
      </p:sp>
      <p:cxnSp>
        <p:nvCxnSpPr>
          <p:cNvPr id="4" name="Conexão recta unidireccional 3"/>
          <p:cNvCxnSpPr/>
          <p:nvPr/>
        </p:nvCxnSpPr>
        <p:spPr>
          <a:xfrm>
            <a:off x="3923928" y="177281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cta unidireccional 4"/>
          <p:cNvCxnSpPr/>
          <p:nvPr/>
        </p:nvCxnSpPr>
        <p:spPr>
          <a:xfrm>
            <a:off x="5724128" y="321297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20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2) Na </a:t>
            </a:r>
            <a:r>
              <a:rPr lang="pt-BR" b="1" dirty="0">
                <a:latin typeface="Arial Narrow" pitchFamily="34" charset="0"/>
              </a:rPr>
              <a:t>reação gasosa N</a:t>
            </a:r>
            <a:r>
              <a:rPr lang="pt-BR" b="1" baseline="-25000" dirty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 + </a:t>
            </a:r>
            <a:r>
              <a:rPr lang="pt-BR" b="1" dirty="0" smtClean="0">
                <a:latin typeface="Arial Narrow" pitchFamily="34" charset="0"/>
              </a:rPr>
              <a:t>H</a:t>
            </a:r>
            <a:r>
              <a:rPr lang="pt-BR" b="1" baseline="-25000" dirty="0" smtClean="0">
                <a:latin typeface="Arial Narrow" pitchFamily="34" charset="0"/>
              </a:rPr>
              <a:t>2      </a:t>
            </a:r>
            <a:r>
              <a:rPr lang="pt-BR" b="1" dirty="0" smtClean="0">
                <a:latin typeface="Arial Narrow" pitchFamily="34" charset="0"/>
              </a:rPr>
              <a:t>      NH</a:t>
            </a:r>
            <a:r>
              <a:rPr lang="pt-BR" b="1" baseline="-25000" dirty="0" smtClean="0">
                <a:latin typeface="Arial Narrow" pitchFamily="34" charset="0"/>
              </a:rPr>
              <a:t>3</a:t>
            </a:r>
            <a:r>
              <a:rPr lang="pt-BR" b="1" dirty="0">
                <a:latin typeface="Arial Narrow" pitchFamily="34" charset="0"/>
              </a:rPr>
              <a:t>, qual o volume de NH</a:t>
            </a:r>
            <a:r>
              <a:rPr lang="pt-BR" b="1" baseline="-25000" dirty="0">
                <a:latin typeface="Arial Narrow" pitchFamily="34" charset="0"/>
              </a:rPr>
              <a:t>3</a:t>
            </a:r>
            <a:r>
              <a:rPr lang="pt-BR" b="1" dirty="0">
                <a:latin typeface="Arial Narrow" pitchFamily="34" charset="0"/>
              </a:rPr>
              <a:t> obtido nas CNTP, quando se reagem totalmente 18g de H</a:t>
            </a:r>
            <a:r>
              <a:rPr lang="pt-BR" b="1" baseline="-25000" dirty="0">
                <a:latin typeface="Arial Narrow" pitchFamily="34" charset="0"/>
              </a:rPr>
              <a:t>2</a:t>
            </a:r>
            <a:r>
              <a:rPr lang="pt-BR" b="1" dirty="0" smtClean="0">
                <a:latin typeface="Arial Narrow" pitchFamily="34" charset="0"/>
              </a:rPr>
              <a:t>?</a:t>
            </a: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 Narrow" pitchFamily="34" charset="0"/>
              </a:rPr>
              <a:t>Acerte os coeficientes da equação: 1N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 +3H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 </a:t>
            </a:r>
            <a:r>
              <a:rPr lang="pt-BR" dirty="0" smtClean="0">
                <a:latin typeface="Arial Narrow" pitchFamily="34" charset="0"/>
              </a:rPr>
              <a:t>        2NH</a:t>
            </a:r>
            <a:r>
              <a:rPr lang="pt-BR" baseline="-25000" dirty="0" smtClean="0">
                <a:latin typeface="Arial Narrow" pitchFamily="34" charset="0"/>
              </a:rPr>
              <a:t>3</a:t>
            </a:r>
            <a:r>
              <a:rPr lang="pt-BR" dirty="0">
                <a:latin typeface="Arial Narrow" pitchFamily="34" charset="0"/>
              </a:rPr>
              <a:t/>
            </a:r>
            <a:br>
              <a:rPr lang="pt-BR" dirty="0">
                <a:latin typeface="Arial Narrow" pitchFamily="34" charset="0"/>
              </a:rPr>
            </a:br>
            <a:r>
              <a:rPr lang="pt-BR" dirty="0">
                <a:latin typeface="Arial Narrow" pitchFamily="34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Arial Narrow" pitchFamily="34" charset="0"/>
              </a:rPr>
              <a:t>Veja os dados informados (18g de H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) e o que está sendo solicitado (volume de NH</a:t>
            </a:r>
            <a:r>
              <a:rPr lang="pt-BR" baseline="-25000" dirty="0">
                <a:latin typeface="Arial Narrow" pitchFamily="34" charset="0"/>
              </a:rPr>
              <a:t>3 </a:t>
            </a:r>
            <a:r>
              <a:rPr lang="pt-BR" dirty="0">
                <a:latin typeface="Arial Narrow" pitchFamily="34" charset="0"/>
              </a:rPr>
              <a:t>nas CNTP) e estabeleça uma regra de três.</a:t>
            </a:r>
          </a:p>
          <a:p>
            <a:pPr marL="0" indent="0">
              <a:buNone/>
            </a:pPr>
            <a:r>
              <a:rPr lang="pt-BR" b="1" dirty="0">
                <a:latin typeface="Arial Narrow" pitchFamily="34" charset="0"/>
              </a:rPr>
              <a:t>                          </a:t>
            </a:r>
            <a:endParaRPr lang="pt-BR" b="1" dirty="0" smtClean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pt-BR" b="1" dirty="0" smtClean="0">
                <a:latin typeface="Arial Narrow" pitchFamily="34" charset="0"/>
              </a:rPr>
              <a:t>3H</a:t>
            </a:r>
            <a:r>
              <a:rPr lang="pt-BR" b="1" baseline="-25000" dirty="0" smtClean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---</a:t>
            </a:r>
            <a:r>
              <a:rPr lang="pt-BR" b="1" dirty="0">
                <a:latin typeface="Arial Narrow" pitchFamily="34" charset="0"/>
              </a:rPr>
              <a:t> 2NH</a:t>
            </a:r>
            <a:r>
              <a:rPr lang="pt-BR" b="1" baseline="-25000" dirty="0">
                <a:latin typeface="Arial Narrow" pitchFamily="34" charset="0"/>
              </a:rPr>
              <a:t>3</a:t>
            </a:r>
            <a:br>
              <a:rPr lang="pt-BR" b="1" baseline="-25000" dirty="0">
                <a:latin typeface="Arial Narrow" pitchFamily="34" charset="0"/>
              </a:rPr>
            </a:br>
            <a:r>
              <a:rPr lang="pt-BR" b="1" baseline="-25000" dirty="0" smtClean="0">
                <a:latin typeface="Arial Narrow" pitchFamily="34" charset="0"/>
              </a:rPr>
              <a:t>   </a:t>
            </a:r>
            <a:r>
              <a:rPr lang="pt-BR" b="1" dirty="0" smtClean="0">
                <a:latin typeface="Arial Narrow" pitchFamily="34" charset="0"/>
              </a:rPr>
              <a:t>3x2g ---</a:t>
            </a:r>
            <a:r>
              <a:rPr lang="pt-BR" b="1" dirty="0">
                <a:latin typeface="Arial Narrow" pitchFamily="34" charset="0"/>
              </a:rPr>
              <a:t> 2x22,4L</a:t>
            </a:r>
            <a:br>
              <a:rPr lang="pt-BR" b="1" dirty="0">
                <a:latin typeface="Arial Narrow" pitchFamily="34" charset="0"/>
              </a:rPr>
            </a:br>
            <a:r>
              <a:rPr lang="pt-BR" b="1" dirty="0" smtClean="0">
                <a:latin typeface="Arial Narrow" pitchFamily="34" charset="0"/>
              </a:rPr>
              <a:t> 18g ---</a:t>
            </a:r>
            <a:r>
              <a:rPr lang="pt-BR" b="1" dirty="0">
                <a:latin typeface="Arial Narrow" pitchFamily="34" charset="0"/>
              </a:rPr>
              <a:t> </a:t>
            </a:r>
            <a:r>
              <a:rPr lang="pt-BR" b="1" dirty="0" smtClean="0">
                <a:latin typeface="Arial Narrow" pitchFamily="34" charset="0"/>
              </a:rPr>
              <a:t>x</a:t>
            </a:r>
            <a:r>
              <a:rPr lang="pt-BR" b="1" dirty="0">
                <a:latin typeface="Arial Narrow" pitchFamily="34" charset="0"/>
              </a:rPr>
              <a:t>        </a:t>
            </a:r>
            <a:endParaRPr lang="pt-BR" dirty="0">
              <a:latin typeface="Arial Narrow" pitchFamily="34" charset="0"/>
            </a:endParaRPr>
          </a:p>
          <a:p>
            <a:pPr marL="0" indent="0" algn="r">
              <a:buNone/>
            </a:pPr>
            <a:r>
              <a:rPr lang="pt-BR" b="1" dirty="0">
                <a:latin typeface="Arial Narrow" pitchFamily="34" charset="0"/>
              </a:rPr>
              <a:t>                                                         </a:t>
            </a:r>
            <a:r>
              <a:rPr lang="pt-BR" b="1" dirty="0" smtClean="0">
                <a:latin typeface="Arial Narrow" pitchFamily="34" charset="0"/>
              </a:rPr>
              <a:t>                     </a:t>
            </a:r>
            <a:r>
              <a:rPr lang="pt-BR" b="1" dirty="0">
                <a:latin typeface="Arial Narrow" pitchFamily="34" charset="0"/>
              </a:rPr>
              <a:t> x= 134,4L</a:t>
            </a:r>
            <a:endParaRPr lang="pt-BR" dirty="0">
              <a:latin typeface="Arial Narrow" pitchFamily="34" charset="0"/>
            </a:endParaRPr>
          </a:p>
          <a:p>
            <a:endParaRPr lang="pt-BR" dirty="0">
              <a:latin typeface="Arial Narrow" pitchFamily="34" charset="0"/>
            </a:endParaRPr>
          </a:p>
        </p:txBody>
      </p:sp>
      <p:cxnSp>
        <p:nvCxnSpPr>
          <p:cNvPr id="4" name="Conexão recta unidireccional 3"/>
          <p:cNvCxnSpPr/>
          <p:nvPr/>
        </p:nvCxnSpPr>
        <p:spPr>
          <a:xfrm>
            <a:off x="3923928" y="90872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cta unidireccional 4"/>
          <p:cNvCxnSpPr/>
          <p:nvPr/>
        </p:nvCxnSpPr>
        <p:spPr>
          <a:xfrm>
            <a:off x="5580112" y="213285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1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3) Na reação gasosa N</a:t>
            </a:r>
            <a:r>
              <a:rPr lang="pt-BR" b="1" baseline="-25000" dirty="0" smtClean="0">
                <a:latin typeface="Arial Narrow" pitchFamily="34" charset="0"/>
              </a:rPr>
              <a:t>2</a:t>
            </a:r>
            <a:r>
              <a:rPr lang="pt-BR" b="1" dirty="0" smtClean="0">
                <a:latin typeface="Arial Narrow" pitchFamily="34" charset="0"/>
              </a:rPr>
              <a:t> + H</a:t>
            </a:r>
            <a:r>
              <a:rPr lang="pt-BR" b="1" baseline="-25000" dirty="0" smtClean="0">
                <a:latin typeface="Arial Narrow" pitchFamily="34" charset="0"/>
              </a:rPr>
              <a:t>2               </a:t>
            </a:r>
            <a:r>
              <a:rPr lang="pt-BR" b="1" dirty="0" smtClean="0">
                <a:latin typeface="Arial Narrow" pitchFamily="34" charset="0"/>
              </a:rPr>
              <a:t>NH</a:t>
            </a:r>
            <a:r>
              <a:rPr lang="pt-BR" b="1" baseline="-25000" dirty="0" smtClean="0">
                <a:latin typeface="Arial Narrow" pitchFamily="34" charset="0"/>
              </a:rPr>
              <a:t>3</a:t>
            </a:r>
            <a:r>
              <a:rPr lang="pt-BR" b="1" dirty="0" smtClean="0">
                <a:latin typeface="Arial Narrow" pitchFamily="34" charset="0"/>
              </a:rPr>
              <a:t>, qual o número de moléculas de H</a:t>
            </a:r>
            <a:r>
              <a:rPr lang="pt-BR" b="1" baseline="-25000" dirty="0" smtClean="0">
                <a:latin typeface="Arial Narrow" pitchFamily="34" charset="0"/>
              </a:rPr>
              <a:t>2</a:t>
            </a:r>
            <a:r>
              <a:rPr lang="pt-BR" b="1" dirty="0" smtClean="0">
                <a:latin typeface="Arial Narrow" pitchFamily="34" charset="0"/>
              </a:rPr>
              <a:t> consumido, quando é produzido 340g de NH</a:t>
            </a:r>
            <a:r>
              <a:rPr lang="pt-BR" b="1" baseline="-25000" dirty="0" smtClean="0">
                <a:latin typeface="Arial Narrow" pitchFamily="34" charset="0"/>
              </a:rPr>
              <a:t>3</a:t>
            </a:r>
            <a:r>
              <a:rPr lang="pt-BR" b="1" dirty="0" smtClean="0">
                <a:latin typeface="Arial Narrow" pitchFamily="34" charset="0"/>
              </a:rPr>
              <a:t>?</a:t>
            </a:r>
            <a:endParaRPr lang="pt-BR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pt-BR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rial Narrow" pitchFamily="34" charset="0"/>
              </a:rPr>
              <a:t>Acerte </a:t>
            </a:r>
            <a:r>
              <a:rPr lang="pt-BR" dirty="0">
                <a:latin typeface="Arial Narrow" pitchFamily="34" charset="0"/>
              </a:rPr>
              <a:t>os coeficientes da equação: 1N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 +3H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 </a:t>
            </a:r>
            <a:r>
              <a:rPr lang="pt-BR" dirty="0" smtClean="0">
                <a:latin typeface="Arial Narrow" pitchFamily="34" charset="0"/>
              </a:rPr>
              <a:t>         2NH</a:t>
            </a:r>
            <a:r>
              <a:rPr lang="pt-BR" baseline="-25000" dirty="0" smtClean="0">
                <a:latin typeface="Arial Narrow" pitchFamily="34" charset="0"/>
              </a:rPr>
              <a:t>3</a:t>
            </a:r>
            <a:r>
              <a:rPr lang="pt-BR" dirty="0">
                <a:latin typeface="Arial Narrow" pitchFamily="34" charset="0"/>
              </a:rPr>
              <a:t/>
            </a:r>
            <a:br>
              <a:rPr lang="pt-BR" dirty="0">
                <a:latin typeface="Arial Narrow" pitchFamily="34" charset="0"/>
              </a:rPr>
            </a:br>
            <a:r>
              <a:rPr lang="pt-BR" dirty="0">
                <a:latin typeface="Arial Narrow" pitchFamily="34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Arial Narrow" pitchFamily="34" charset="0"/>
              </a:rPr>
              <a:t>Veja os dados informados (340g de NH</a:t>
            </a:r>
            <a:r>
              <a:rPr lang="pt-BR" baseline="-25000" dirty="0">
                <a:latin typeface="Arial Narrow" pitchFamily="34" charset="0"/>
              </a:rPr>
              <a:t>3</a:t>
            </a:r>
            <a:r>
              <a:rPr lang="pt-BR" dirty="0">
                <a:latin typeface="Arial Narrow" pitchFamily="34" charset="0"/>
              </a:rPr>
              <a:t>) e o que está sendo solicitado (número de moléculas de H</a:t>
            </a:r>
            <a:r>
              <a:rPr lang="pt-BR" baseline="-25000" dirty="0">
                <a:latin typeface="Arial Narrow" pitchFamily="34" charset="0"/>
              </a:rPr>
              <a:t>2</a:t>
            </a:r>
            <a:r>
              <a:rPr lang="pt-BR" dirty="0">
                <a:latin typeface="Arial Narrow" pitchFamily="34" charset="0"/>
              </a:rPr>
              <a:t>) e estabeleça uma regra de três</a:t>
            </a:r>
            <a:r>
              <a:rPr lang="pt-BR" dirty="0" smtClean="0">
                <a:latin typeface="Arial Narrow" pitchFamily="34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pt-BR" b="1" dirty="0" smtClean="0">
                <a:latin typeface="Arial Narrow" pitchFamily="34" charset="0"/>
              </a:rPr>
              <a:t>            3H</a:t>
            </a:r>
            <a:r>
              <a:rPr lang="pt-BR" b="1" baseline="-25000" dirty="0" smtClean="0">
                <a:latin typeface="Arial Narrow" pitchFamily="34" charset="0"/>
              </a:rPr>
              <a:t>2</a:t>
            </a:r>
            <a:r>
              <a:rPr lang="pt-BR" b="1" dirty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---</a:t>
            </a:r>
            <a:r>
              <a:rPr lang="pt-BR" b="1" dirty="0">
                <a:latin typeface="Arial Narrow" pitchFamily="34" charset="0"/>
              </a:rPr>
              <a:t> </a:t>
            </a:r>
            <a:r>
              <a:rPr lang="pt-BR" b="1" dirty="0" smtClean="0">
                <a:latin typeface="Arial Narrow" pitchFamily="34" charset="0"/>
              </a:rPr>
              <a:t>2NH</a:t>
            </a:r>
            <a:r>
              <a:rPr lang="pt-BR" b="1" baseline="-25000" dirty="0" smtClean="0">
                <a:latin typeface="Arial Narrow" pitchFamily="34" charset="0"/>
              </a:rPr>
              <a:t>3</a:t>
            </a:r>
          </a:p>
          <a:p>
            <a:pPr marL="0" indent="0" algn="ctr">
              <a:buNone/>
            </a:pPr>
            <a:r>
              <a:rPr lang="pt-BR" b="1" dirty="0" smtClean="0">
                <a:latin typeface="Arial Narrow" pitchFamily="34" charset="0"/>
              </a:rPr>
              <a:t>3x6,02x10</a:t>
            </a:r>
            <a:r>
              <a:rPr lang="pt-BR" b="1" baseline="30000" dirty="0" smtClean="0">
                <a:latin typeface="Arial Narrow" pitchFamily="34" charset="0"/>
              </a:rPr>
              <a:t>23</a:t>
            </a:r>
            <a:r>
              <a:rPr lang="pt-BR" b="1" dirty="0" smtClean="0">
                <a:latin typeface="Arial Narrow" pitchFamily="34" charset="0"/>
              </a:rPr>
              <a:t> --- 2x17g</a:t>
            </a:r>
            <a:br>
              <a:rPr lang="pt-BR" b="1" dirty="0" smtClean="0">
                <a:latin typeface="Arial Narrow" pitchFamily="34" charset="0"/>
              </a:rPr>
            </a:br>
            <a:r>
              <a:rPr lang="pt-BR" b="1" dirty="0" smtClean="0">
                <a:latin typeface="Arial Narrow" pitchFamily="34" charset="0"/>
              </a:rPr>
              <a:t>                           x --- 340g</a:t>
            </a:r>
            <a:r>
              <a:rPr lang="pt-BR" b="1" dirty="0">
                <a:latin typeface="Arial Narrow" pitchFamily="34" charset="0"/>
              </a:rPr>
              <a:t>           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b="1" dirty="0">
                <a:latin typeface="Arial Narrow" pitchFamily="34" charset="0"/>
              </a:rPr>
              <a:t>                                                    </a:t>
            </a:r>
            <a:endParaRPr lang="pt-BR" b="1" dirty="0" smtClean="0">
              <a:latin typeface="Arial Narrow" pitchFamily="34" charset="0"/>
            </a:endParaRPr>
          </a:p>
          <a:p>
            <a:pPr marL="0" indent="0" algn="r">
              <a:buNone/>
            </a:pPr>
            <a:r>
              <a:rPr lang="pt-BR" b="1" dirty="0" smtClean="0">
                <a:latin typeface="Arial Narrow" pitchFamily="34" charset="0"/>
              </a:rPr>
              <a:t>x</a:t>
            </a:r>
            <a:r>
              <a:rPr lang="pt-BR" b="1" dirty="0">
                <a:latin typeface="Arial Narrow" pitchFamily="34" charset="0"/>
              </a:rPr>
              <a:t>= 180,6x10</a:t>
            </a:r>
            <a:r>
              <a:rPr lang="pt-BR" b="1" baseline="30000" dirty="0">
                <a:latin typeface="Arial Narrow" pitchFamily="34" charset="0"/>
              </a:rPr>
              <a:t>23</a:t>
            </a:r>
            <a:r>
              <a:rPr lang="pt-BR" b="1" dirty="0">
                <a:latin typeface="Arial Narrow" pitchFamily="34" charset="0"/>
              </a:rPr>
              <a:t>   ou   x= 1,806x10</a:t>
            </a:r>
            <a:r>
              <a:rPr lang="pt-BR" b="1" baseline="30000" dirty="0">
                <a:latin typeface="Arial Narrow" pitchFamily="34" charset="0"/>
              </a:rPr>
              <a:t>25</a:t>
            </a:r>
            <a:r>
              <a:rPr lang="pt-BR" b="1" dirty="0">
                <a:latin typeface="Arial Narrow" pitchFamily="34" charset="0"/>
              </a:rPr>
              <a:t> </a:t>
            </a:r>
            <a:endParaRPr lang="pt-BR" dirty="0">
              <a:latin typeface="Arial Narrow" pitchFamily="34" charset="0"/>
            </a:endParaRPr>
          </a:p>
          <a:p>
            <a:endParaRPr lang="pt-BR" dirty="0">
              <a:latin typeface="Arial Narrow" pitchFamily="34" charset="0"/>
            </a:endParaRPr>
          </a:p>
        </p:txBody>
      </p:sp>
      <p:cxnSp>
        <p:nvCxnSpPr>
          <p:cNvPr id="4" name="Conexão recta unidireccional 3"/>
          <p:cNvCxnSpPr/>
          <p:nvPr/>
        </p:nvCxnSpPr>
        <p:spPr>
          <a:xfrm>
            <a:off x="3923928" y="6206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cta unidireccional 4"/>
          <p:cNvCxnSpPr/>
          <p:nvPr/>
        </p:nvCxnSpPr>
        <p:spPr>
          <a:xfrm>
            <a:off x="5652120" y="184482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65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latin typeface="Arial Narrow" pitchFamily="34" charset="0"/>
              </a:rPr>
              <a:t>PUREZA</a:t>
            </a:r>
          </a:p>
          <a:p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4) Em </a:t>
            </a:r>
            <a:r>
              <a:rPr lang="pt-BR" b="1" dirty="0">
                <a:latin typeface="Arial Narrow" pitchFamily="34" charset="0"/>
              </a:rPr>
              <a:t>200g de calcário encontramos 180g de CaCO</a:t>
            </a:r>
            <a:r>
              <a:rPr lang="pt-BR" b="1" baseline="-25000" dirty="0">
                <a:latin typeface="Arial Narrow" pitchFamily="34" charset="0"/>
              </a:rPr>
              <a:t>3</a:t>
            </a:r>
            <a:r>
              <a:rPr lang="pt-BR" b="1" dirty="0">
                <a:latin typeface="Arial Narrow" pitchFamily="34" charset="0"/>
              </a:rPr>
              <a:t> e 20g de impurezas. Qual o grau de pureza do calcário</a:t>
            </a:r>
            <a:r>
              <a:rPr lang="pt-BR" b="1" dirty="0" smtClean="0">
                <a:latin typeface="Arial Narrow" pitchFamily="34" charset="0"/>
              </a:rPr>
              <a:t>?</a:t>
            </a: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pt-BR" b="1" dirty="0" smtClean="0">
                <a:latin typeface="Arial Narrow" pitchFamily="34" charset="0"/>
              </a:rPr>
              <a:t>200g ---100</a:t>
            </a:r>
            <a:r>
              <a:rPr lang="pt-BR" b="1" dirty="0">
                <a:latin typeface="Arial Narrow" pitchFamily="34" charset="0"/>
              </a:rPr>
              <a:t>%</a:t>
            </a:r>
            <a:br>
              <a:rPr lang="pt-BR" b="1" dirty="0">
                <a:latin typeface="Arial Narrow" pitchFamily="34" charset="0"/>
              </a:rPr>
            </a:br>
            <a:r>
              <a:rPr lang="pt-BR" b="1" dirty="0" smtClean="0">
                <a:latin typeface="Arial Narrow" pitchFamily="34" charset="0"/>
              </a:rPr>
              <a:t>180g --- </a:t>
            </a:r>
            <a:r>
              <a:rPr lang="pt-BR" b="1" dirty="0">
                <a:latin typeface="Arial Narrow" pitchFamily="34" charset="0"/>
              </a:rPr>
              <a:t>x       </a:t>
            </a:r>
            <a:endParaRPr lang="pt-BR" dirty="0">
              <a:latin typeface="Arial Narrow" pitchFamily="34" charset="0"/>
            </a:endParaRPr>
          </a:p>
          <a:p>
            <a:pPr marL="0" indent="0" algn="r">
              <a:buNone/>
            </a:pPr>
            <a:r>
              <a:rPr lang="pt-BR" b="1" dirty="0">
                <a:latin typeface="Arial Narrow" pitchFamily="34" charset="0"/>
              </a:rPr>
              <a:t>                                                                  x = 90%   </a:t>
            </a:r>
            <a:endParaRPr lang="pt-BR" dirty="0">
              <a:latin typeface="Arial Narrow" pitchFamily="34" charset="0"/>
            </a:endParaRPr>
          </a:p>
          <a:p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98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119</TotalTime>
  <Words>376</Words>
  <Application>Microsoft Office PowerPoint</Application>
  <PresentationFormat>Apresentação no Ecrã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Claridade</vt:lpstr>
      <vt:lpstr>QUÍMICA</vt:lpstr>
      <vt:lpstr>Os cálculos estequiométricos são importantes para prever a quantidade de produtos que podem ser obtidos a partir de uma certa quantidade de reagentes consumidos. Essas quantidades podem ser expressas em: massa, volume, mol ou número de moléculas.</vt:lpstr>
      <vt:lpstr>Leis Ponderais</vt:lpstr>
      <vt:lpstr>Leis Volumétricas</vt:lpstr>
      <vt:lpstr>Passos para resolver exercícios</vt:lpstr>
      <vt:lpstr>EXERCÍCIOS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</dc:title>
  <dc:creator>Amanda</dc:creator>
  <cp:lastModifiedBy>Amanda</cp:lastModifiedBy>
  <cp:revision>53</cp:revision>
  <dcterms:created xsi:type="dcterms:W3CDTF">2011-04-17T01:34:34Z</dcterms:created>
  <dcterms:modified xsi:type="dcterms:W3CDTF">2011-04-17T03:39:41Z</dcterms:modified>
</cp:coreProperties>
</file>