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c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xão rect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c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xão rect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5FCCA37-D2AA-4C52-9C58-B924CF405544}" type="datetimeFigureOut">
              <a:rPr lang="pt-BR" smtClean="0"/>
              <a:t>15/04/2011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C7E0BCF-CF1C-46A1-B02E-6427ABA6508E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800" dirty="0" smtClean="0">
                <a:latin typeface="Arial Rounded MT Bold" pitchFamily="34" charset="0"/>
              </a:rPr>
              <a:t>QUÍMICA</a:t>
            </a:r>
            <a:endParaRPr lang="pt-BR" sz="8800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Narrow" pitchFamily="34" charset="0"/>
              </a:rPr>
              <a:t>Oxirredução</a:t>
            </a:r>
            <a:endParaRPr lang="pt-BR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9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5636421" y="7554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u="sng" dirty="0" smtClean="0">
                <a:latin typeface="Arial Narrow" pitchFamily="34" charset="0"/>
              </a:rPr>
              <a:t>HClO</a:t>
            </a: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H = NOX +1</a:t>
            </a: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Cl = Não tem regra</a:t>
            </a: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O = NOX -2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NOX H + NOX </a:t>
            </a:r>
            <a:r>
              <a:rPr lang="pt-BR" dirty="0" smtClean="0">
                <a:latin typeface="Arial Narrow" pitchFamily="34" charset="0"/>
              </a:rPr>
              <a:t>Cl + NOX 0 = 0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     1     +      x       +    (-2)   = 0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1 – 2 = -x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-1 = -x  </a:t>
            </a:r>
            <a:r>
              <a:rPr lang="pt-BR" sz="1300" dirty="0" smtClean="0">
                <a:latin typeface="Arial Narrow" pitchFamily="34" charset="0"/>
              </a:rPr>
              <a:t>x(-1)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x = 1</a:t>
            </a:r>
          </a:p>
          <a:p>
            <a:pPr marL="0" indent="0" algn="ctr">
              <a:buNone/>
            </a:pPr>
            <a:endParaRPr lang="pt-BR" dirty="0">
              <a:latin typeface="Arial Narrow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652120" y="897569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latin typeface="Arial Narrow" pitchFamily="34" charset="0"/>
              </a:rPr>
              <a:t>H Cl O</a:t>
            </a:r>
            <a:endParaRPr lang="pt-BR" sz="4400" dirty="0">
              <a:latin typeface="Arial Narrow" pitchFamily="34" charset="0"/>
            </a:endParaRPr>
          </a:p>
        </p:txBody>
      </p:sp>
      <p:cxnSp>
        <p:nvCxnSpPr>
          <p:cNvPr id="6" name="Conexão recta 5"/>
          <p:cNvCxnSpPr/>
          <p:nvPr/>
        </p:nvCxnSpPr>
        <p:spPr>
          <a:xfrm>
            <a:off x="6156176" y="897569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6"/>
          <p:cNvCxnSpPr/>
          <p:nvPr/>
        </p:nvCxnSpPr>
        <p:spPr>
          <a:xfrm>
            <a:off x="6732240" y="897569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735153" y="7554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-2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192180" y="7647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+1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9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00600"/>
          </a:xfrm>
        </p:spPr>
        <p:txBody>
          <a:bodyPr>
            <a:normAutofit fontScale="92500" lnSpcReduction="20000"/>
          </a:bodyPr>
          <a:lstStyle/>
          <a:p>
            <a:r>
              <a:rPr lang="pt-BR" b="1" u="sng" dirty="0" smtClean="0">
                <a:latin typeface="Arial Narrow" pitchFamily="34" charset="0"/>
              </a:rPr>
              <a:t>CaCO</a:t>
            </a:r>
            <a:r>
              <a:rPr lang="pt-BR" b="1" u="sng" baseline="-25000" dirty="0" smtClean="0">
                <a:latin typeface="Arial Narrow" pitchFamily="34" charset="0"/>
              </a:rPr>
              <a:t>3</a:t>
            </a: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NOX Ca = Família 2A, Então NOX = +2 </a:t>
            </a:r>
          </a:p>
          <a:p>
            <a:pPr marL="0" indent="0">
              <a:buNone/>
            </a:pPr>
            <a:r>
              <a:rPr lang="pt-BR" dirty="0" smtClean="0">
                <a:latin typeface="Arial Narrow" pitchFamily="34" charset="0"/>
              </a:rPr>
              <a:t>NOX O = (Como o O tem o número 3 ao lado, abaixo, significa que são 3 moléculas de Oxigênio, então seu NOX deve ser multiplicado por 3). (-2)x3 = -6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Para encontrar o NOX do Carbono (C):</a:t>
            </a:r>
          </a:p>
          <a:p>
            <a:pPr marL="0" indent="0" algn="ctr">
              <a:buNone/>
            </a:pPr>
            <a:endParaRPr lang="pt-BR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NOX Ca </a:t>
            </a:r>
            <a:r>
              <a:rPr lang="pt-BR" dirty="0">
                <a:latin typeface="Arial Narrow" pitchFamily="34" charset="0"/>
              </a:rPr>
              <a:t>+ NOX </a:t>
            </a:r>
            <a:r>
              <a:rPr lang="pt-BR" dirty="0" smtClean="0">
                <a:latin typeface="Arial Narrow" pitchFamily="34" charset="0"/>
              </a:rPr>
              <a:t>C </a:t>
            </a:r>
            <a:r>
              <a:rPr lang="pt-BR" dirty="0">
                <a:latin typeface="Arial Narrow" pitchFamily="34" charset="0"/>
              </a:rPr>
              <a:t>+ NOX </a:t>
            </a:r>
            <a:r>
              <a:rPr lang="pt-BR" dirty="0" smtClean="0">
                <a:latin typeface="Arial Narrow" pitchFamily="34" charset="0"/>
              </a:rPr>
              <a:t>0</a:t>
            </a:r>
            <a:r>
              <a:rPr lang="pt-BR" baseline="-25000" dirty="0">
                <a:latin typeface="Arial Narrow" pitchFamily="34" charset="0"/>
              </a:rPr>
              <a:t>3</a:t>
            </a:r>
            <a:r>
              <a:rPr lang="pt-BR" dirty="0" smtClean="0">
                <a:latin typeface="Arial Narrow" pitchFamily="34" charset="0"/>
              </a:rPr>
              <a:t> </a:t>
            </a:r>
            <a:r>
              <a:rPr lang="pt-BR" dirty="0">
                <a:latin typeface="Arial Narrow" pitchFamily="34" charset="0"/>
              </a:rPr>
              <a:t>= 0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    </a:t>
            </a:r>
            <a:r>
              <a:rPr lang="pt-BR" dirty="0" smtClean="0">
                <a:latin typeface="Arial Narrow" pitchFamily="34" charset="0"/>
              </a:rPr>
              <a:t>+2   +       </a:t>
            </a:r>
            <a:r>
              <a:rPr lang="pt-BR" dirty="0">
                <a:latin typeface="Arial Narrow" pitchFamily="34" charset="0"/>
              </a:rPr>
              <a:t>x    </a:t>
            </a:r>
            <a:r>
              <a:rPr lang="pt-BR" dirty="0" smtClean="0">
                <a:latin typeface="Arial Narrow" pitchFamily="34" charset="0"/>
              </a:rPr>
              <a:t> </a:t>
            </a:r>
            <a:r>
              <a:rPr lang="pt-BR" dirty="0">
                <a:latin typeface="Arial Narrow" pitchFamily="34" charset="0"/>
              </a:rPr>
              <a:t>+    (-2</a:t>
            </a:r>
            <a:r>
              <a:rPr lang="pt-BR" dirty="0" smtClean="0">
                <a:latin typeface="Arial Narrow" pitchFamily="34" charset="0"/>
              </a:rPr>
              <a:t>)</a:t>
            </a:r>
            <a:r>
              <a:rPr lang="pt-BR" baseline="30000" dirty="0">
                <a:latin typeface="Arial Narrow" pitchFamily="34" charset="0"/>
              </a:rPr>
              <a:t> </a:t>
            </a:r>
            <a:r>
              <a:rPr lang="pt-BR" baseline="-25000" dirty="0">
                <a:latin typeface="Arial Narrow" pitchFamily="34" charset="0"/>
              </a:rPr>
              <a:t>x3</a:t>
            </a:r>
            <a:r>
              <a:rPr lang="pt-BR" dirty="0" smtClean="0">
                <a:latin typeface="Arial Narrow" pitchFamily="34" charset="0"/>
              </a:rPr>
              <a:t>   </a:t>
            </a:r>
            <a:r>
              <a:rPr lang="pt-BR" dirty="0">
                <a:latin typeface="Arial Narrow" pitchFamily="34" charset="0"/>
              </a:rPr>
              <a:t>= </a:t>
            </a:r>
            <a:r>
              <a:rPr lang="pt-BR" dirty="0" smtClean="0">
                <a:latin typeface="Arial Narrow" pitchFamily="34" charset="0"/>
              </a:rPr>
              <a:t>0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    +</a:t>
            </a:r>
            <a:r>
              <a:rPr lang="pt-BR" dirty="0">
                <a:latin typeface="Arial Narrow" pitchFamily="34" charset="0"/>
              </a:rPr>
              <a:t>2  </a:t>
            </a:r>
            <a:r>
              <a:rPr lang="pt-BR" dirty="0" smtClean="0">
                <a:latin typeface="Arial Narrow" pitchFamily="34" charset="0"/>
              </a:rPr>
              <a:t> </a:t>
            </a:r>
            <a:r>
              <a:rPr lang="pt-BR" dirty="0">
                <a:latin typeface="Arial Narrow" pitchFamily="34" charset="0"/>
              </a:rPr>
              <a:t>+ </a:t>
            </a:r>
            <a:r>
              <a:rPr lang="pt-BR" dirty="0" smtClean="0">
                <a:latin typeface="Arial Narrow" pitchFamily="34" charset="0"/>
              </a:rPr>
              <a:t>      x     +     -6        = </a:t>
            </a:r>
            <a:r>
              <a:rPr lang="pt-BR" dirty="0">
                <a:latin typeface="Arial Narrow" pitchFamily="34" charset="0"/>
              </a:rPr>
              <a:t>0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+2 </a:t>
            </a:r>
            <a:r>
              <a:rPr lang="pt-BR" dirty="0">
                <a:latin typeface="Arial Narrow" pitchFamily="34" charset="0"/>
              </a:rPr>
              <a:t>– </a:t>
            </a:r>
            <a:r>
              <a:rPr lang="pt-BR" dirty="0" smtClean="0">
                <a:latin typeface="Arial Narrow" pitchFamily="34" charset="0"/>
              </a:rPr>
              <a:t>6 </a:t>
            </a:r>
            <a:r>
              <a:rPr lang="pt-BR" dirty="0">
                <a:latin typeface="Arial Narrow" pitchFamily="34" charset="0"/>
              </a:rPr>
              <a:t>= -x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-4 </a:t>
            </a:r>
            <a:r>
              <a:rPr lang="pt-BR" dirty="0">
                <a:latin typeface="Arial Narrow" pitchFamily="34" charset="0"/>
              </a:rPr>
              <a:t>= -x  </a:t>
            </a:r>
            <a:r>
              <a:rPr lang="pt-BR" sz="1400" dirty="0">
                <a:latin typeface="Arial Narrow" pitchFamily="34" charset="0"/>
              </a:rPr>
              <a:t>x(-1)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x = </a:t>
            </a:r>
            <a:r>
              <a:rPr lang="pt-BR" dirty="0" smtClean="0">
                <a:latin typeface="Arial Narrow" pitchFamily="34" charset="0"/>
              </a:rPr>
              <a:t>4</a:t>
            </a:r>
            <a:endParaRPr lang="pt-BR" dirty="0">
              <a:latin typeface="Arial Narrow" pitchFamily="34" charset="0"/>
            </a:endParaRPr>
          </a:p>
          <a:p>
            <a:pPr marL="0" indent="0" algn="ctr">
              <a:buNone/>
            </a:pPr>
            <a:endParaRPr lang="pt-BR" dirty="0">
              <a:latin typeface="Arial Narrow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84168" y="692696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latin typeface="Arial Narrow" pitchFamily="34" charset="0"/>
              </a:rPr>
              <a:t>Ca C O</a:t>
            </a:r>
            <a:r>
              <a:rPr lang="pt-BR" sz="4400" baseline="-25000" dirty="0">
                <a:latin typeface="Arial Narrow" pitchFamily="34" charset="0"/>
              </a:rPr>
              <a:t>3</a:t>
            </a:r>
            <a:endParaRPr lang="pt-BR" sz="4400" dirty="0">
              <a:latin typeface="Arial Narrow" pitchFamily="34" charset="0"/>
            </a:endParaRPr>
          </a:p>
        </p:txBody>
      </p:sp>
      <p:cxnSp>
        <p:nvCxnSpPr>
          <p:cNvPr id="6" name="Conexão recta 5"/>
          <p:cNvCxnSpPr/>
          <p:nvPr/>
        </p:nvCxnSpPr>
        <p:spPr>
          <a:xfrm>
            <a:off x="6804248" y="715343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6"/>
          <p:cNvCxnSpPr/>
          <p:nvPr/>
        </p:nvCxnSpPr>
        <p:spPr>
          <a:xfrm>
            <a:off x="7236296" y="715343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6228184" y="5486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+2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804248" y="5486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308304" y="5486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355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Exercício para determinar o NOX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329552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 Narrow" pitchFamily="34" charset="0"/>
              </a:rPr>
              <a:t>HgO + Zn + H</a:t>
            </a:r>
            <a:r>
              <a:rPr lang="pt-BR" sz="4400" baseline="-25000" dirty="0" smtClean="0">
                <a:latin typeface="Arial Narrow" pitchFamily="34" charset="0"/>
              </a:rPr>
              <a:t>2</a:t>
            </a:r>
            <a:r>
              <a:rPr lang="pt-BR" sz="4400" dirty="0" smtClean="0">
                <a:latin typeface="Arial Narrow" pitchFamily="34" charset="0"/>
              </a:rPr>
              <a:t>O         Zn(OH)</a:t>
            </a:r>
            <a:r>
              <a:rPr lang="pt-BR" sz="4400" baseline="-25000" dirty="0" smtClean="0">
                <a:latin typeface="Arial Narrow" pitchFamily="34" charset="0"/>
              </a:rPr>
              <a:t>2</a:t>
            </a:r>
            <a:r>
              <a:rPr lang="pt-BR" sz="4400" dirty="0" smtClean="0">
                <a:latin typeface="Arial Narrow" pitchFamily="34" charset="0"/>
              </a:rPr>
              <a:t> + Hg</a:t>
            </a:r>
            <a:endParaRPr lang="pt-BR" sz="4400" baseline="-25000" dirty="0" smtClean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4355976" y="37170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67544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5616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51720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59832" y="30623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+2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635896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</a:t>
            </a:r>
            <a:r>
              <a:rPr lang="pt-BR" dirty="0"/>
              <a:t>2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076056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580112" y="30596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(-2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084168" y="30596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+1)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7524328" y="30596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 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444208" y="30596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x2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652120" y="2771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-4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084168" y="2771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+2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19572" y="4581128"/>
            <a:ext cx="1980220" cy="1200329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Oxigênio tem NOX fixo -2, então o NOX do Hg deve ser +2, para que: -2+2=0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19" name="Conexão recta unidireccional 18"/>
          <p:cNvCxnSpPr/>
          <p:nvPr/>
        </p:nvCxnSpPr>
        <p:spPr>
          <a:xfrm flipV="1">
            <a:off x="1367644" y="414908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1655676" y="1569566"/>
            <a:ext cx="1332148" cy="923330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Elemento isolado tem NOX = Zero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22" name="Conexão recta unidireccional 21"/>
          <p:cNvCxnSpPr/>
          <p:nvPr/>
        </p:nvCxnSpPr>
        <p:spPr>
          <a:xfrm>
            <a:off x="2411760" y="2492896"/>
            <a:ext cx="0" cy="463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3275856" y="1556792"/>
            <a:ext cx="1656184" cy="923330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H = NOX fixo +1 (multiplicado por 2 = +2)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28" name="Conexão recta unidireccional 27"/>
          <p:cNvCxnSpPr/>
          <p:nvPr/>
        </p:nvCxnSpPr>
        <p:spPr>
          <a:xfrm flipH="1">
            <a:off x="3437874" y="2461538"/>
            <a:ext cx="126014" cy="463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arênteses 34"/>
          <p:cNvSpPr/>
          <p:nvPr/>
        </p:nvSpPr>
        <p:spPr>
          <a:xfrm>
            <a:off x="5688124" y="3933056"/>
            <a:ext cx="1044116" cy="21602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7" name="Conexão recta 36"/>
          <p:cNvCxnSpPr/>
          <p:nvPr/>
        </p:nvCxnSpPr>
        <p:spPr>
          <a:xfrm>
            <a:off x="5724128" y="414908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5292080" y="4581128"/>
            <a:ext cx="2340260" cy="1200329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Oxigênio e Hidrogênio têm NOX fixos e estão entre parênteses, os dois são multiplicados por 2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39" name="Conexão recta unidireccional 38"/>
          <p:cNvCxnSpPr/>
          <p:nvPr/>
        </p:nvCxnSpPr>
        <p:spPr>
          <a:xfrm flipV="1">
            <a:off x="6372200" y="414908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6948264" y="1556792"/>
            <a:ext cx="1332148" cy="923330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Elemento isolado tem NOX = Zero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41" name="Conexão recta unidireccional 40"/>
          <p:cNvCxnSpPr/>
          <p:nvPr/>
        </p:nvCxnSpPr>
        <p:spPr>
          <a:xfrm>
            <a:off x="7524328" y="2492896"/>
            <a:ext cx="0" cy="463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xão recta 42"/>
          <p:cNvCxnSpPr/>
          <p:nvPr/>
        </p:nvCxnSpPr>
        <p:spPr>
          <a:xfrm>
            <a:off x="5580112" y="3307631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 recta 43"/>
          <p:cNvCxnSpPr/>
          <p:nvPr/>
        </p:nvCxnSpPr>
        <p:spPr>
          <a:xfrm>
            <a:off x="6084168" y="3307631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xão recta 44"/>
          <p:cNvCxnSpPr/>
          <p:nvPr/>
        </p:nvCxnSpPr>
        <p:spPr>
          <a:xfrm>
            <a:off x="3563888" y="3307631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xão recta 45"/>
          <p:cNvCxnSpPr/>
          <p:nvPr/>
        </p:nvCxnSpPr>
        <p:spPr>
          <a:xfrm>
            <a:off x="1115616" y="3307631"/>
            <a:ext cx="0" cy="769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6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Exercício Oxirredução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 smtClean="0">
                <a:latin typeface="Arial Narrow" pitchFamily="34" charset="0"/>
              </a:rPr>
              <a:t>Zn + Cu</a:t>
            </a:r>
            <a:r>
              <a:rPr lang="pt-BR" sz="4400" baseline="30000" dirty="0">
                <a:latin typeface="Arial Narrow" pitchFamily="34" charset="0"/>
              </a:rPr>
              <a:t>2+</a:t>
            </a:r>
            <a:r>
              <a:rPr lang="pt-BR" sz="4400" dirty="0" smtClean="0">
                <a:latin typeface="Arial Narrow" pitchFamily="34" charset="0"/>
              </a:rPr>
              <a:t>           Zn</a:t>
            </a:r>
            <a:r>
              <a:rPr lang="pt-BR" sz="4400" baseline="30000" dirty="0">
                <a:latin typeface="Arial Narrow" pitchFamily="34" charset="0"/>
              </a:rPr>
              <a:t>2+</a:t>
            </a:r>
            <a:r>
              <a:rPr lang="pt-BR" sz="4400" dirty="0" smtClean="0">
                <a:latin typeface="Arial Narrow" pitchFamily="34" charset="0"/>
              </a:rPr>
              <a:t> + Cu</a:t>
            </a:r>
            <a:endParaRPr lang="pt-BR" sz="4400" dirty="0">
              <a:latin typeface="Arial Narrow" pitchFamily="34" charset="0"/>
            </a:endParaRPr>
          </a:p>
        </p:txBody>
      </p:sp>
      <p:cxnSp>
        <p:nvCxnSpPr>
          <p:cNvPr id="6" name="Conexão recta unidireccional 5"/>
          <p:cNvCxnSpPr/>
          <p:nvPr/>
        </p:nvCxnSpPr>
        <p:spPr>
          <a:xfrm>
            <a:off x="4283968" y="249289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804248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 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35696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 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292080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987824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19572" y="3225750"/>
            <a:ext cx="1332148" cy="923330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Elemento isolado tem NOX = Zero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12" name="Conexão recta unidireccional 11"/>
          <p:cNvCxnSpPr/>
          <p:nvPr/>
        </p:nvCxnSpPr>
        <p:spPr>
          <a:xfrm flipV="1">
            <a:off x="1403648" y="2893586"/>
            <a:ext cx="324036" cy="319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411760" y="3212976"/>
            <a:ext cx="1980220" cy="2031325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Por ser um elemento isolado, o NOX deveria ser zero, porém o exercício diz que o Cu tem carga +2, então prevalece o valor da carga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16" name="Conexão recta unidireccional 15"/>
          <p:cNvCxnSpPr/>
          <p:nvPr/>
        </p:nvCxnSpPr>
        <p:spPr>
          <a:xfrm flipV="1">
            <a:off x="3491880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040052" y="3214717"/>
            <a:ext cx="1332148" cy="646331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Mesmo caso do Cu</a:t>
            </a:r>
            <a:r>
              <a:rPr lang="pt-BR" baseline="30000" dirty="0"/>
              <a:t>2+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18" name="Conexão recta unidireccional 17"/>
          <p:cNvCxnSpPr/>
          <p:nvPr/>
        </p:nvCxnSpPr>
        <p:spPr>
          <a:xfrm flipV="1">
            <a:off x="5868144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7092280" y="3225750"/>
            <a:ext cx="1332148" cy="923330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Elemento isolado tem NOX = Zero</a:t>
            </a:r>
            <a:endParaRPr lang="pt-BR" dirty="0">
              <a:latin typeface="Arial Narrow" pitchFamily="34" charset="0"/>
            </a:endParaRPr>
          </a:p>
        </p:txBody>
      </p:sp>
      <p:cxnSp>
        <p:nvCxnSpPr>
          <p:cNvPr id="20" name="Conexão recta unidireccional 19"/>
          <p:cNvCxnSpPr/>
          <p:nvPr/>
        </p:nvCxnSpPr>
        <p:spPr>
          <a:xfrm flipH="1" flipV="1">
            <a:off x="7308304" y="2893586"/>
            <a:ext cx="378043" cy="319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3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88632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 Narrow" pitchFamily="34" charset="0"/>
              </a:rPr>
              <a:t>1º Passo: Encontrar/calcular NOX de cada elemento.</a:t>
            </a:r>
          </a:p>
          <a:p>
            <a:r>
              <a:rPr lang="pt-BR" sz="2400" dirty="0" smtClean="0">
                <a:latin typeface="Arial Narrow" pitchFamily="34" charset="0"/>
              </a:rPr>
              <a:t>2º Passo: Observar se os números do NOX (números de oxidação) foram alterados.</a:t>
            </a:r>
          </a:p>
          <a:p>
            <a:pPr marL="0" indent="0">
              <a:buNone/>
            </a:pPr>
            <a:endParaRPr lang="pt-BR" sz="24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Quem é o agente oxidante?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Cu, pois ganhou 2 elétrons e sofreu redução.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Cu</a:t>
            </a:r>
            <a:r>
              <a:rPr lang="pt-BR" sz="2400" baseline="30000" dirty="0" smtClean="0">
                <a:latin typeface="Arial Narrow" pitchFamily="34" charset="0"/>
              </a:rPr>
              <a:t>2+                   </a:t>
            </a:r>
            <a:r>
              <a:rPr lang="pt-BR" sz="2400" dirty="0">
                <a:latin typeface="Arial Narrow" pitchFamily="34" charset="0"/>
              </a:rPr>
              <a:t>Cu</a:t>
            </a:r>
            <a:r>
              <a:rPr lang="pt-BR" sz="2400" baseline="30000" dirty="0" smtClean="0">
                <a:latin typeface="Arial Narrow" pitchFamily="34" charset="0"/>
              </a:rPr>
              <a:t>   </a:t>
            </a:r>
          </a:p>
          <a:p>
            <a:pPr marL="0" indent="0">
              <a:buNone/>
            </a:pPr>
            <a:endParaRPr lang="pt-BR" sz="2400" baseline="300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sz="2400" dirty="0">
                <a:latin typeface="Arial Narrow" pitchFamily="34" charset="0"/>
              </a:rPr>
              <a:t>Quem é o agente </a:t>
            </a:r>
            <a:r>
              <a:rPr lang="pt-BR" sz="2400" dirty="0" smtClean="0">
                <a:latin typeface="Arial Narrow" pitchFamily="34" charset="0"/>
              </a:rPr>
              <a:t>redutor?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Zn, pois perdeu 2 elétrons e sofreu oxidação.</a:t>
            </a:r>
          </a:p>
          <a:p>
            <a:pPr marL="0" indent="0">
              <a:buNone/>
            </a:pPr>
            <a:r>
              <a:rPr lang="pt-BR" sz="2400" dirty="0" smtClean="0">
                <a:latin typeface="Arial Narrow" pitchFamily="34" charset="0"/>
              </a:rPr>
              <a:t>Zn                Zn</a:t>
            </a:r>
            <a:r>
              <a:rPr lang="pt-BR" sz="2400" baseline="30000" dirty="0" smtClean="0">
                <a:latin typeface="Arial Narrow" pitchFamily="34" charset="0"/>
              </a:rPr>
              <a:t>2</a:t>
            </a:r>
            <a:r>
              <a:rPr lang="pt-BR" sz="2400" baseline="30000" dirty="0">
                <a:latin typeface="Arial Narrow" pitchFamily="34" charset="0"/>
              </a:rPr>
              <a:t>+ </a:t>
            </a:r>
            <a:r>
              <a:rPr lang="pt-BR" sz="2400" baseline="30000" dirty="0" smtClean="0">
                <a:latin typeface="Arial Narrow" pitchFamily="34" charset="0"/>
              </a:rPr>
              <a:t>   </a:t>
            </a:r>
            <a:endParaRPr lang="pt-BR" sz="2400" baseline="30000" dirty="0">
              <a:latin typeface="Arial Narrow" pitchFamily="34" charset="0"/>
            </a:endParaRPr>
          </a:p>
          <a:p>
            <a:pPr marL="0" indent="0">
              <a:buNone/>
            </a:pPr>
            <a:endParaRPr lang="pt-BR" sz="2400" dirty="0">
              <a:latin typeface="Arial Narrow" pitchFamily="34" charset="0"/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1187624" y="314096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67544" y="32036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79712" y="32036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835696" y="47878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+2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39552" y="47971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1169903" y="47251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23528" y="530120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u="sng" dirty="0" smtClean="0">
                <a:latin typeface="Arial Narrow" pitchFamily="34" charset="0"/>
              </a:rPr>
              <a:t>Obs.: Quando o sinal for ( + ), quer dizer que o elemento perdeu elétrons. Quando o sinal foi ( – ) ou for um sinal ( + ) e passar para zero, significa que o elemento ganhou elétrons.</a:t>
            </a:r>
            <a:endParaRPr lang="pt-BR" sz="2400" b="1" u="sng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Na reação de orxirredução sempre há perda e ganho de elétrons (ao mesmo tempo). Há uma troca, pois aqueles elétrons que são perdidos por um elemento, são imediatamente recebidos por outros elementos.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724128" y="2132856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A </a:t>
            </a:r>
            <a:r>
              <a:rPr lang="pt-BR" b="1" u="sng" dirty="0" smtClean="0">
                <a:latin typeface="Arial Narrow" pitchFamily="34" charset="0"/>
              </a:rPr>
              <a:t>PERDA</a:t>
            </a:r>
            <a:r>
              <a:rPr lang="pt-BR" dirty="0" smtClean="0">
                <a:latin typeface="Arial Narrow" pitchFamily="34" charset="0"/>
              </a:rPr>
              <a:t> de elétron é chamada de </a:t>
            </a:r>
            <a:r>
              <a:rPr lang="pt-BR" b="1" u="sng" dirty="0" smtClean="0">
                <a:latin typeface="Arial Narrow" pitchFamily="34" charset="0"/>
              </a:rPr>
              <a:t>OXIDAÇÃO:</a:t>
            </a:r>
            <a:br>
              <a:rPr lang="pt-BR" b="1" u="sng" dirty="0" smtClean="0">
                <a:latin typeface="Arial Narrow" pitchFamily="34" charset="0"/>
              </a:rPr>
            </a:b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 smtClean="0">
                <a:latin typeface="Arial Narrow" pitchFamily="34" charset="0"/>
              </a:rPr>
              <a:t>Ex.: Ca        Ca</a:t>
            </a:r>
            <a:r>
              <a:rPr lang="pt-BR" baseline="30000" dirty="0">
                <a:latin typeface="Arial Narrow" pitchFamily="34" charset="0"/>
              </a:rPr>
              <a:t>2+</a:t>
            </a:r>
            <a:r>
              <a:rPr lang="pt-BR" dirty="0">
                <a:latin typeface="Arial Narrow" pitchFamily="34" charset="0"/>
              </a:rPr>
              <a:t/>
            </a:r>
            <a:br>
              <a:rPr lang="pt-BR" dirty="0">
                <a:latin typeface="Arial Narrow" pitchFamily="34" charset="0"/>
              </a:rPr>
            </a:br>
            <a:r>
              <a:rPr lang="pt-BR" dirty="0" smtClean="0"/>
              <a:t>   </a:t>
            </a:r>
            <a:endParaRPr lang="pt-BR" b="1" u="sng" dirty="0"/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4572000" y="249289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228184" y="191683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Significa que perdeu dois elétrons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45182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>
                <a:latin typeface="Arial Narrow" pitchFamily="34" charset="0"/>
              </a:rPr>
              <a:t>O </a:t>
            </a:r>
            <a:r>
              <a:rPr lang="pt-BR" sz="4000" b="1" u="sng" dirty="0" smtClean="0">
                <a:latin typeface="Arial Narrow" pitchFamily="34" charset="0"/>
              </a:rPr>
              <a:t>GANHO</a:t>
            </a:r>
            <a:r>
              <a:rPr lang="pt-BR" sz="4000" dirty="0" smtClean="0">
                <a:latin typeface="Arial Narrow" pitchFamily="34" charset="0"/>
              </a:rPr>
              <a:t> de elétrons é chamado </a:t>
            </a:r>
            <a:r>
              <a:rPr lang="pt-BR" sz="4000" b="1" u="sng" dirty="0" smtClean="0">
                <a:latin typeface="Arial Narrow" pitchFamily="34" charset="0"/>
              </a:rPr>
              <a:t>REDUÇÃO:</a:t>
            </a:r>
            <a:br>
              <a:rPr lang="pt-BR" sz="4000" b="1" u="sng" dirty="0" smtClean="0">
                <a:latin typeface="Arial Narrow" pitchFamily="34" charset="0"/>
              </a:rPr>
            </a:br>
            <a:r>
              <a:rPr lang="pt-BR" sz="4000" b="1" u="sng" dirty="0" smtClean="0">
                <a:latin typeface="Arial Narrow" pitchFamily="34" charset="0"/>
              </a:rPr>
              <a:t/>
            </a:r>
            <a:br>
              <a:rPr lang="pt-BR" sz="4000" b="1" u="sng" dirty="0" smtClean="0">
                <a:latin typeface="Arial Narrow" pitchFamily="34" charset="0"/>
              </a:rPr>
            </a:br>
            <a:r>
              <a:rPr lang="pt-BR" sz="4000" dirty="0" smtClean="0">
                <a:latin typeface="Arial Narrow" pitchFamily="34" charset="0"/>
              </a:rPr>
              <a:t>Ex.: Cl       Cl</a:t>
            </a:r>
            <a:r>
              <a:rPr lang="pt-BR" sz="4000" baseline="30000" dirty="0" smtClean="0">
                <a:latin typeface="Arial Narrow" pitchFamily="34" charset="0"/>
              </a:rPr>
              <a:t>-</a:t>
            </a:r>
            <a:endParaRPr lang="pt-BR" sz="4000" dirty="0">
              <a:latin typeface="Arial Narrow" pitchFamily="34" charset="0"/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4644008" y="60212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80112" y="5626135"/>
            <a:ext cx="504056" cy="505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084168" y="544696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Significa que ganhou um elétron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	Esse processo de perda e ganho de elétrons altera os números de oxidação dos elementos da seguinte forma:</a:t>
            </a:r>
            <a:br>
              <a:rPr lang="pt-BR" dirty="0" smtClean="0">
                <a:latin typeface="Arial Narrow" pitchFamily="34" charset="0"/>
              </a:rPr>
            </a:b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3079501"/>
            <a:ext cx="8229600" cy="4525963"/>
          </a:xfrm>
        </p:spPr>
        <p:txBody>
          <a:bodyPr/>
          <a:lstStyle/>
          <a:p>
            <a:pPr algn="just"/>
            <a:r>
              <a:rPr lang="pt-BR" dirty="0" smtClean="0">
                <a:latin typeface="Arial Narrow" pitchFamily="34" charset="0"/>
              </a:rPr>
              <a:t>Na oxidação, o NOX (número de oxidação) do elemento aumenta (pois o elemento perde elétrons).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Na redução, o NOX reduz (pois o elemento ganha elétrons).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Agente Redutor e Agente Oxidante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 Narrow" pitchFamily="34" charset="0"/>
              </a:rPr>
              <a:t>O agente </a:t>
            </a:r>
            <a:r>
              <a:rPr lang="pt-BR" b="1" u="sng" dirty="0" smtClean="0">
                <a:latin typeface="Arial Narrow" pitchFamily="34" charset="0"/>
              </a:rPr>
              <a:t>REDUTOR</a:t>
            </a:r>
            <a:r>
              <a:rPr lang="pt-BR" dirty="0" smtClean="0">
                <a:latin typeface="Arial Narrow" pitchFamily="34" charset="0"/>
              </a:rPr>
              <a:t> é aquele que sofre </a:t>
            </a:r>
            <a:r>
              <a:rPr lang="pt-BR" b="1" u="sng" dirty="0" smtClean="0">
                <a:latin typeface="Arial Narrow" pitchFamily="34" charset="0"/>
              </a:rPr>
              <a:t>OXIDAÇÃO</a:t>
            </a:r>
            <a:r>
              <a:rPr lang="pt-BR" dirty="0" smtClean="0">
                <a:latin typeface="Arial Narrow" pitchFamily="34" charset="0"/>
              </a:rPr>
              <a:t>, que </a:t>
            </a:r>
            <a:r>
              <a:rPr lang="pt-BR" b="1" u="sng" dirty="0" smtClean="0">
                <a:latin typeface="Arial Narrow" pitchFamily="34" charset="0"/>
              </a:rPr>
              <a:t>PERDE</a:t>
            </a:r>
            <a:r>
              <a:rPr lang="pt-BR" dirty="0" smtClean="0">
                <a:latin typeface="Arial Narrow" pitchFamily="34" charset="0"/>
              </a:rPr>
              <a:t> elétrons, ou seja, é aquele que provoca redução.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O agente </a:t>
            </a:r>
            <a:r>
              <a:rPr lang="pt-BR" b="1" u="sng" dirty="0" smtClean="0">
                <a:latin typeface="Arial Narrow" pitchFamily="34" charset="0"/>
              </a:rPr>
              <a:t>OXIDANTE</a:t>
            </a:r>
            <a:r>
              <a:rPr lang="pt-BR" dirty="0" smtClean="0">
                <a:latin typeface="Arial Narrow" pitchFamily="34" charset="0"/>
              </a:rPr>
              <a:t> é aquele que sofre </a:t>
            </a:r>
            <a:r>
              <a:rPr lang="pt-BR" b="1" u="sng" dirty="0" smtClean="0">
                <a:latin typeface="Arial Narrow" pitchFamily="34" charset="0"/>
              </a:rPr>
              <a:t>REDUÇÃO</a:t>
            </a:r>
            <a:r>
              <a:rPr lang="pt-BR" dirty="0" smtClean="0">
                <a:latin typeface="Arial Narrow" pitchFamily="34" charset="0"/>
              </a:rPr>
              <a:t> , que </a:t>
            </a:r>
            <a:r>
              <a:rPr lang="pt-BR" b="1" u="sng" dirty="0" smtClean="0">
                <a:latin typeface="Arial Narrow" pitchFamily="34" charset="0"/>
              </a:rPr>
              <a:t>GANHA</a:t>
            </a:r>
            <a:r>
              <a:rPr lang="pt-BR" dirty="0" smtClean="0">
                <a:latin typeface="Arial Narrow" pitchFamily="34" charset="0"/>
              </a:rPr>
              <a:t> elétrons, ou seja, é aquele elemento que provoca oxidação.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RESUMO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u="sng" dirty="0" smtClean="0">
                <a:latin typeface="Arial Narrow" pitchFamily="34" charset="0"/>
              </a:rPr>
              <a:t>REDUÇÃO:</a:t>
            </a:r>
            <a:r>
              <a:rPr lang="pt-BR" dirty="0" smtClean="0">
                <a:latin typeface="Arial Narrow" pitchFamily="34" charset="0"/>
              </a:rPr>
              <a:t> elemento </a:t>
            </a:r>
            <a:r>
              <a:rPr lang="pt-BR" b="1" u="sng" dirty="0" smtClean="0">
                <a:latin typeface="Arial Narrow" pitchFamily="34" charset="0"/>
              </a:rPr>
              <a:t>GANHA</a:t>
            </a:r>
            <a:r>
              <a:rPr lang="pt-BR" dirty="0" smtClean="0">
                <a:latin typeface="Arial Narrow" pitchFamily="34" charset="0"/>
              </a:rPr>
              <a:t> elétrons (diminui o NOX).</a:t>
            </a:r>
          </a:p>
          <a:p>
            <a:pPr algn="just"/>
            <a:r>
              <a:rPr lang="pt-BR" b="1" u="sng" dirty="0" smtClean="0">
                <a:latin typeface="Arial Narrow" pitchFamily="34" charset="0"/>
              </a:rPr>
              <a:t>OXIDAÇÃO:</a:t>
            </a:r>
            <a:r>
              <a:rPr lang="pt-BR" dirty="0" smtClean="0">
                <a:latin typeface="Arial Narrow" pitchFamily="34" charset="0"/>
              </a:rPr>
              <a:t> Elemento </a:t>
            </a:r>
            <a:r>
              <a:rPr lang="pt-BR" b="1" u="sng" dirty="0" smtClean="0">
                <a:latin typeface="Arial Narrow" pitchFamily="34" charset="0"/>
              </a:rPr>
              <a:t>PERDE</a:t>
            </a:r>
            <a:r>
              <a:rPr lang="pt-BR" dirty="0" smtClean="0">
                <a:latin typeface="Arial Narrow" pitchFamily="34" charset="0"/>
              </a:rPr>
              <a:t> elétrons (aumenta o NOX).</a:t>
            </a:r>
          </a:p>
          <a:p>
            <a:pPr algn="just"/>
            <a:r>
              <a:rPr lang="pt-BR" b="1" u="sng" dirty="0" smtClean="0">
                <a:latin typeface="Arial Narrow" pitchFamily="34" charset="0"/>
              </a:rPr>
              <a:t>AGENTE REDUTOR: DOA</a:t>
            </a:r>
            <a:r>
              <a:rPr lang="pt-BR" dirty="0" smtClean="0">
                <a:latin typeface="Arial Narrow" pitchFamily="34" charset="0"/>
              </a:rPr>
              <a:t> elétrons e sofre </a:t>
            </a:r>
            <a:r>
              <a:rPr lang="pt-BR" b="1" u="sng" dirty="0" smtClean="0">
                <a:latin typeface="Arial Narrow" pitchFamily="34" charset="0"/>
              </a:rPr>
              <a:t>OXIDAÇÃO</a:t>
            </a:r>
            <a:r>
              <a:rPr lang="pt-BR" dirty="0" smtClean="0">
                <a:latin typeface="Arial Narrow" pitchFamily="34" charset="0"/>
              </a:rPr>
              <a:t> (aumenta o NOX).</a:t>
            </a:r>
          </a:p>
          <a:p>
            <a:pPr algn="just"/>
            <a:r>
              <a:rPr lang="pt-BR" b="1" u="sng" dirty="0" smtClean="0">
                <a:latin typeface="Arial Narrow" pitchFamily="34" charset="0"/>
              </a:rPr>
              <a:t>AGENTE OXIDANTE: RECEBE</a:t>
            </a:r>
            <a:r>
              <a:rPr lang="pt-BR" dirty="0" smtClean="0">
                <a:latin typeface="Arial Narrow" pitchFamily="34" charset="0"/>
              </a:rPr>
              <a:t> elétrons e sofre </a:t>
            </a:r>
            <a:r>
              <a:rPr lang="pt-BR" b="1" u="sng" dirty="0" smtClean="0">
                <a:latin typeface="Arial Narrow" pitchFamily="34" charset="0"/>
              </a:rPr>
              <a:t>REDUÇÃO</a:t>
            </a:r>
            <a:r>
              <a:rPr lang="pt-BR" dirty="0" smtClean="0">
                <a:latin typeface="Arial Narrow" pitchFamily="34" charset="0"/>
              </a:rPr>
              <a:t> (diminui o NOX).</a:t>
            </a:r>
          </a:p>
        </p:txBody>
      </p:sp>
    </p:spTree>
    <p:extLst>
      <p:ext uri="{BB962C8B-B14F-4D97-AF65-F5344CB8AC3E}">
        <p14:creationId xmlns:p14="http://schemas.microsoft.com/office/powerpoint/2010/main" val="36629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Existe uma regra básica que é comum se seguir: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 Narrow" pitchFamily="34" charset="0"/>
              </a:rPr>
              <a:t>Família 1A (especialmente o Hidrogênio) + Prata (Au): NOX = +1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Família 2A + Zinco (Zn): NOX = +2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Alumínio (Al): NOX = +3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Oxigênio (O): sempre NOX = -2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Família 6A: NOX = -2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Família 7A: NOX = -1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4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IMPORTANTE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Arial Narrow" pitchFamily="34" charset="0"/>
              </a:rPr>
              <a:t>A soma de todos os NOX de uma molécula sempre será ZERO.</a:t>
            </a:r>
          </a:p>
          <a:p>
            <a:pPr algn="just"/>
            <a:r>
              <a:rPr lang="pt-BR" dirty="0" smtClean="0">
                <a:latin typeface="Arial Narrow" pitchFamily="34" charset="0"/>
              </a:rPr>
              <a:t>Elementos isolados e substâncias simples: NOX sempre será ZERO.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5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2793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u="sng" dirty="0">
                <a:latin typeface="Arial Narrow" pitchFamily="34" charset="0"/>
              </a:rPr>
              <a:t>HCl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Hidrogênio se enquadra na regra de NOX = +1.</a:t>
            </a:r>
          </a:p>
          <a:p>
            <a:pPr marL="0" indent="0">
              <a:buNone/>
            </a:pPr>
            <a:r>
              <a:rPr lang="pt-BR" dirty="0">
                <a:latin typeface="Arial Narrow" pitchFamily="34" charset="0"/>
              </a:rPr>
              <a:t>O Cloro (Cl) não se enquadra a nenhuma regra, porém, a soma de todos os NOX da molécula deve ser </a:t>
            </a:r>
            <a:r>
              <a:rPr lang="pt-BR" dirty="0" smtClean="0">
                <a:latin typeface="Arial Narrow" pitchFamily="34" charset="0"/>
              </a:rPr>
              <a:t>igual </a:t>
            </a:r>
            <a:r>
              <a:rPr lang="pt-BR" dirty="0">
                <a:latin typeface="Arial Narrow" pitchFamily="34" charset="0"/>
              </a:rPr>
              <a:t>a ZERO</a:t>
            </a:r>
            <a:r>
              <a:rPr lang="pt-BR" dirty="0" smtClean="0">
                <a:latin typeface="Arial Narrow" pitchFamily="34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NOX H + NOX Cl = 0</a:t>
            </a:r>
          </a:p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    1      +      x       = 0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 </a:t>
            </a:r>
            <a:r>
              <a:rPr lang="pt-BR" dirty="0" smtClean="0">
                <a:latin typeface="Arial Narrow" pitchFamily="34" charset="0"/>
              </a:rPr>
              <a:t>       x = -1</a:t>
            </a:r>
          </a:p>
          <a:p>
            <a:pPr marL="0" indent="0" algn="ctr">
              <a:buNone/>
            </a:pP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   1      +      -1     = 0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2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ia">
  <a:themeElements>
    <a:clrScheme name="Energia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i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nergia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150</TotalTime>
  <Words>819</Words>
  <Application>Microsoft Office PowerPoint</Application>
  <PresentationFormat>Apresentação no Ecrã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Energia</vt:lpstr>
      <vt:lpstr>QUÍMICA</vt:lpstr>
      <vt:lpstr>Na reação de orxirredução sempre há perda e ganho de elétrons (ao mesmo tempo). Há uma troca, pois aqueles elétrons que são perdidos por um elemento, são imediatamente recebidos por outros elementos.</vt:lpstr>
      <vt:lpstr>A PERDA de elétron é chamada de OXIDAÇÃO:  Ex.: Ca        Ca2+    </vt:lpstr>
      <vt:lpstr> Esse processo de perda e ganho de elétrons altera os números de oxidação dos elementos da seguinte forma: </vt:lpstr>
      <vt:lpstr>Agente Redutor e Agente Oxidante</vt:lpstr>
      <vt:lpstr>RESUMO</vt:lpstr>
      <vt:lpstr>Existe uma regra básica que é comum se seguir:</vt:lpstr>
      <vt:lpstr>IMPORTANTE</vt:lpstr>
      <vt:lpstr>EXEMPLOS</vt:lpstr>
      <vt:lpstr>Apresentação do PowerPoint</vt:lpstr>
      <vt:lpstr>Apresentação do PowerPoint</vt:lpstr>
      <vt:lpstr>Exercício para determinar o NOX</vt:lpstr>
      <vt:lpstr>Exercício Oxirredução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Amanda</dc:creator>
  <cp:lastModifiedBy>Amanda</cp:lastModifiedBy>
  <cp:revision>65</cp:revision>
  <dcterms:created xsi:type="dcterms:W3CDTF">2011-04-15T23:46:24Z</dcterms:created>
  <dcterms:modified xsi:type="dcterms:W3CDTF">2011-04-16T02:23:16Z</dcterms:modified>
</cp:coreProperties>
</file>