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pt-PT" smtClean="0"/>
              <a:t>Clique para editar o estilo</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7" name="Date Placeholder 6"/>
          <p:cNvSpPr>
            <a:spLocks noGrp="1"/>
          </p:cNvSpPr>
          <p:nvPr>
            <p:ph type="dt" sz="half" idx="10"/>
          </p:nvPr>
        </p:nvSpPr>
        <p:spPr/>
        <p:txBody>
          <a:bodyPr/>
          <a:lstStyle/>
          <a:p>
            <a:fld id="{1C270875-E729-438F-AD64-DA10B3256A5A}" type="datetimeFigureOut">
              <a:rPr lang="pt-PT" smtClean="0"/>
              <a:t>13-04-2011</a:t>
            </a:fld>
            <a:endParaRPr lang="pt-PT"/>
          </a:p>
        </p:txBody>
      </p:sp>
      <p:sp>
        <p:nvSpPr>
          <p:cNvPr id="8" name="Slide Number Placeholder 7"/>
          <p:cNvSpPr>
            <a:spLocks noGrp="1"/>
          </p:cNvSpPr>
          <p:nvPr>
            <p:ph type="sldNum" sz="quarter" idx="11"/>
          </p:nvPr>
        </p:nvSpPr>
        <p:spPr/>
        <p:txBody>
          <a:bodyPr/>
          <a:lstStyle/>
          <a:p>
            <a:fld id="{17AC85B3-BB92-4040-8F52-E774985663BC}" type="slidenum">
              <a:rPr lang="pt-PT" smtClean="0"/>
              <a:t>‹nº›</a:t>
            </a:fld>
            <a:endParaRPr lang="pt-PT"/>
          </a:p>
        </p:txBody>
      </p:sp>
      <p:sp>
        <p:nvSpPr>
          <p:cNvPr id="9" name="Footer Placeholder 8"/>
          <p:cNvSpPr>
            <a:spLocks noGrp="1"/>
          </p:cNvSpPr>
          <p:nvPr>
            <p:ph type="ftr" sz="quarter" idx="12"/>
          </p:nvPr>
        </p:nvSpPr>
        <p:spPr/>
        <p:txBody>
          <a:bodyPr/>
          <a:lstStyle/>
          <a:p>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Vertical Text Placeholder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1C270875-E729-438F-AD64-DA10B3256A5A}" type="datetimeFigureOut">
              <a:rPr lang="pt-PT" smtClean="0"/>
              <a:t>13-04-2011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pt-PT" smtClean="0"/>
              <a:t>Clique para editar o estilo</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4" name="Date Placeholder 3"/>
          <p:cNvSpPr>
            <a:spLocks noGrp="1"/>
          </p:cNvSpPr>
          <p:nvPr>
            <p:ph type="dt" sz="half" idx="10"/>
          </p:nvPr>
        </p:nvSpPr>
        <p:spPr/>
        <p:txBody>
          <a:bodyPr/>
          <a:lstStyle/>
          <a:p>
            <a:fld id="{1C270875-E729-438F-AD64-DA10B3256A5A}" type="datetimeFigureOut">
              <a:rPr lang="pt-PT" smtClean="0"/>
              <a:t>13-04-2011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Content Placeholder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1C270875-E729-438F-AD64-DA10B3256A5A}" type="datetimeFigureOut">
              <a:rPr lang="pt-PT" smtClean="0"/>
              <a:t>13-04-2011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pt-PT" smtClean="0"/>
              <a:t>Clique para editar o estilo</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1C270875-E729-438F-AD64-DA10B3256A5A}" type="datetimeFigureOut">
              <a:rPr lang="pt-PT" smtClean="0"/>
              <a:t>13-04-2011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C270875-E729-438F-AD64-DA10B3256A5A}" type="datetimeFigureOut">
              <a:rPr lang="pt-PT" smtClean="0"/>
              <a:t>13-04-2011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7AC85B3-BB92-4040-8F52-E774985663BC}" type="slidenum">
              <a:rPr lang="pt-PT" smtClean="0"/>
              <a:t>‹nº›</a:t>
            </a:fld>
            <a:endParaRPr lang="pt-PT"/>
          </a:p>
        </p:txBody>
      </p:sp>
      <p:sp>
        <p:nvSpPr>
          <p:cNvPr id="9" name="Title 8"/>
          <p:cNvSpPr>
            <a:spLocks noGrp="1"/>
          </p:cNvSpPr>
          <p:nvPr>
            <p:ph type="title"/>
          </p:nvPr>
        </p:nvSpPr>
        <p:spPr>
          <a:xfrm>
            <a:off x="914400" y="1544715"/>
            <a:ext cx="7315200" cy="1154097"/>
          </a:xfrm>
        </p:spPr>
        <p:txBody>
          <a:bodyPr/>
          <a:lstStyle/>
          <a:p>
            <a:r>
              <a:rPr lang="pt-PT" smtClean="0"/>
              <a:t>Clique para editar o estilo</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7" name="Date Placeholder 6"/>
          <p:cNvSpPr>
            <a:spLocks noGrp="1"/>
          </p:cNvSpPr>
          <p:nvPr>
            <p:ph type="dt" sz="half" idx="10"/>
          </p:nvPr>
        </p:nvSpPr>
        <p:spPr/>
        <p:txBody>
          <a:bodyPr/>
          <a:lstStyle/>
          <a:p>
            <a:fld id="{1C270875-E729-438F-AD64-DA10B3256A5A}" type="datetimeFigureOut">
              <a:rPr lang="pt-PT" smtClean="0"/>
              <a:t>13-04-2011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17AC85B3-BB92-4040-8F52-E774985663BC}" type="slidenum">
              <a:rPr lang="pt-PT" smtClean="0"/>
              <a:t>‹nº›</a:t>
            </a:fld>
            <a:endParaRPr lang="pt-PT"/>
          </a:p>
        </p:txBody>
      </p:sp>
      <p:sp>
        <p:nvSpPr>
          <p:cNvPr id="10" name="Title 9"/>
          <p:cNvSpPr>
            <a:spLocks noGrp="1"/>
          </p:cNvSpPr>
          <p:nvPr>
            <p:ph type="title"/>
          </p:nvPr>
        </p:nvSpPr>
        <p:spPr>
          <a:xfrm>
            <a:off x="914400" y="1544715"/>
            <a:ext cx="7315200" cy="1154097"/>
          </a:xfrm>
        </p:spPr>
        <p:txBody>
          <a:bodyPr/>
          <a:lstStyle/>
          <a:p>
            <a:r>
              <a:rPr lang="pt-PT" smtClean="0"/>
              <a:t>Clique para editar o estilo</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a:p>
        </p:txBody>
      </p:sp>
      <p:sp>
        <p:nvSpPr>
          <p:cNvPr id="3" name="Date Placeholder 2"/>
          <p:cNvSpPr>
            <a:spLocks noGrp="1"/>
          </p:cNvSpPr>
          <p:nvPr>
            <p:ph type="dt" sz="half" idx="10"/>
          </p:nvPr>
        </p:nvSpPr>
        <p:spPr/>
        <p:txBody>
          <a:bodyPr/>
          <a:lstStyle/>
          <a:p>
            <a:fld id="{1C270875-E729-438F-AD64-DA10B3256A5A}" type="datetimeFigureOut">
              <a:rPr lang="pt-PT" smtClean="0"/>
              <a:t>13-04-2011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70875-E729-438F-AD64-DA10B3256A5A}" type="datetimeFigureOut">
              <a:rPr lang="pt-PT" smtClean="0"/>
              <a:t>13-04-2011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pt-PT" smtClean="0"/>
              <a:t>Clique para editar o estilo</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1C270875-E729-438F-AD64-DA10B3256A5A}" type="datetimeFigureOut">
              <a:rPr lang="pt-PT" smtClean="0"/>
              <a:t>13-04-2011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pt-PT" smtClean="0"/>
              <a:t>Clique para editar o estilo</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1C270875-E729-438F-AD64-DA10B3256A5A}" type="datetimeFigureOut">
              <a:rPr lang="pt-PT" smtClean="0"/>
              <a:t>13-04-2011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17AC85B3-BB92-4040-8F52-E774985663BC}" type="slidenum">
              <a:rPr lang="pt-PT" smtClean="0"/>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pt-PT" smtClean="0"/>
              <a:t>Clique para editar o estilo</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C270875-E729-438F-AD64-DA10B3256A5A}" type="datetimeFigureOut">
              <a:rPr lang="pt-PT" smtClean="0"/>
              <a:t>13-04-2011</a:t>
            </a:fld>
            <a:endParaRPr lang="pt-PT"/>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17AC85B3-BB92-4040-8F52-E774985663BC}" type="slidenum">
              <a:rPr lang="pt-PT" smtClean="0"/>
              <a:t>‹nº›</a:t>
            </a:fld>
            <a:endParaRPr lang="pt-PT"/>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pt-P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8800" dirty="0" smtClean="0">
                <a:latin typeface="Arial Rounded MT Bold" pitchFamily="34" charset="0"/>
              </a:rPr>
              <a:t>QUÍMICA</a:t>
            </a:r>
            <a:endParaRPr lang="pt-BR" sz="8800" dirty="0">
              <a:latin typeface="Arial Rounded MT Bold" pitchFamily="34" charset="0"/>
            </a:endParaRPr>
          </a:p>
        </p:txBody>
      </p:sp>
      <p:sp>
        <p:nvSpPr>
          <p:cNvPr id="3" name="Subtítulo 2"/>
          <p:cNvSpPr>
            <a:spLocks noGrp="1"/>
          </p:cNvSpPr>
          <p:nvPr>
            <p:ph type="subTitle" idx="1"/>
          </p:nvPr>
        </p:nvSpPr>
        <p:spPr/>
        <p:txBody>
          <a:bodyPr>
            <a:normAutofit/>
          </a:bodyPr>
          <a:lstStyle/>
          <a:p>
            <a:r>
              <a:rPr lang="pt-BR" sz="3600" dirty="0" smtClean="0">
                <a:latin typeface="Arial Narrow" pitchFamily="34" charset="0"/>
              </a:rPr>
              <a:t>Modelos Atômicos</a:t>
            </a:r>
            <a:endParaRPr lang="pt-BR" sz="3600" dirty="0">
              <a:latin typeface="Arial Narrow" pitchFamily="34" charset="0"/>
            </a:endParaRPr>
          </a:p>
        </p:txBody>
      </p:sp>
    </p:spTree>
    <p:extLst>
      <p:ext uri="{BB962C8B-B14F-4D97-AF65-F5344CB8AC3E}">
        <p14:creationId xmlns:p14="http://schemas.microsoft.com/office/powerpoint/2010/main" val="944627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31" y="1700808"/>
            <a:ext cx="5220949"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arcador de Posição de Conteúdo 3"/>
          <p:cNvSpPr>
            <a:spLocks noGrp="1"/>
          </p:cNvSpPr>
          <p:nvPr>
            <p:ph sz="quarter" idx="13"/>
          </p:nvPr>
        </p:nvSpPr>
        <p:spPr>
          <a:xfrm>
            <a:off x="5220072" y="2143397"/>
            <a:ext cx="4038600" cy="4525963"/>
          </a:xfrm>
        </p:spPr>
        <p:txBody>
          <a:bodyPr>
            <a:normAutofit/>
          </a:bodyPr>
          <a:lstStyle/>
          <a:p>
            <a:r>
              <a:rPr lang="pt-BR" dirty="0">
                <a:latin typeface="Arial Narrow" pitchFamily="34" charset="0"/>
              </a:rPr>
              <a:t>Em frente o feixe de partículas alfa, foi colocado uma chapa recoberta internamente com material fluorescente (ZnS), para que nessa chapa se registrassem os pequenos brilhos provocados pela colisão das partículas alfa.</a:t>
            </a:r>
          </a:p>
        </p:txBody>
      </p:sp>
    </p:spTree>
    <p:extLst>
      <p:ext uri="{BB962C8B-B14F-4D97-AF65-F5344CB8AC3E}">
        <p14:creationId xmlns:p14="http://schemas.microsoft.com/office/powerpoint/2010/main" val="3472328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2060848"/>
            <a:ext cx="5256584" cy="3131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arcador de Posição de Conteúdo 3"/>
          <p:cNvSpPr>
            <a:spLocks noGrp="1"/>
          </p:cNvSpPr>
          <p:nvPr>
            <p:ph sz="quarter" idx="13"/>
          </p:nvPr>
        </p:nvSpPr>
        <p:spPr>
          <a:xfrm>
            <a:off x="5069904" y="1700808"/>
            <a:ext cx="4038600" cy="6093296"/>
          </a:xfrm>
        </p:spPr>
        <p:txBody>
          <a:bodyPr>
            <a:normAutofit fontScale="25000" lnSpcReduction="20000"/>
          </a:bodyPr>
          <a:lstStyle/>
          <a:p>
            <a:r>
              <a:rPr lang="pt-BR" sz="7400" dirty="0">
                <a:latin typeface="Arial Narrow" pitchFamily="34" charset="0"/>
              </a:rPr>
              <a:t>Colocando uma lâmina fina de ouro atravessando o feixe de partículas alfa, Rutherford e sua equipe notaram que a maioria das partículas alfa atravessava facilmente a lâmina, como se nada existisse em seu caminho, e essas partículas continuavam produzindo pequenos brilhos em uma região da chapa fluorescente – o que indicava que as partículas alfa se propagavam na mesma direção, sem sofrer qualquer desvio. Porém, algumas partículas alfa desviavam sua trajetória ao atravessar a lâmina e acabavam produzindo cintilações em pontos afastados de onde aquela maioria de partículas atingia.</a:t>
            </a:r>
          </a:p>
          <a:p>
            <a:endParaRPr lang="pt-BR" dirty="0">
              <a:latin typeface="Arial Narrow" pitchFamily="34" charset="0"/>
            </a:endParaRPr>
          </a:p>
        </p:txBody>
      </p:sp>
    </p:spTree>
    <p:extLst>
      <p:ext uri="{BB962C8B-B14F-4D97-AF65-F5344CB8AC3E}">
        <p14:creationId xmlns:p14="http://schemas.microsoft.com/office/powerpoint/2010/main" val="2364921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57200" y="5805264"/>
            <a:ext cx="8229600" cy="1143000"/>
          </a:xfrm>
        </p:spPr>
        <p:txBody>
          <a:bodyPr>
            <a:noAutofit/>
          </a:bodyPr>
          <a:lstStyle/>
          <a:p>
            <a:pPr algn="l"/>
            <a:r>
              <a:rPr lang="pt-BR" sz="2800" dirty="0" smtClean="0">
                <a:latin typeface="Arial Narrow" pitchFamily="34" charset="0"/>
              </a:rPr>
              <a:t>	Muito </a:t>
            </a:r>
            <a:r>
              <a:rPr lang="pt-BR" sz="2800" dirty="0">
                <a:latin typeface="Arial Narrow" pitchFamily="34" charset="0"/>
              </a:rPr>
              <a:t>raramente, algumas partículas alfa eram refletidas ao incidirem sobre a lâmina de </a:t>
            </a:r>
            <a:r>
              <a:rPr lang="pt-BR" sz="2800" dirty="0" smtClean="0">
                <a:latin typeface="Arial Narrow" pitchFamily="34" charset="0"/>
              </a:rPr>
              <a:t>ouro.</a:t>
            </a:r>
            <a:r>
              <a:rPr lang="pt-BR" sz="2800" dirty="0">
                <a:latin typeface="Arial Narrow" pitchFamily="34" charset="0"/>
              </a:rPr>
              <a:t/>
            </a:r>
            <a:br>
              <a:rPr lang="pt-BR" sz="2800" dirty="0">
                <a:latin typeface="Arial Narrow" pitchFamily="34" charset="0"/>
              </a:rPr>
            </a:br>
            <a:r>
              <a:rPr lang="pt-BR" sz="2800" dirty="0" smtClean="0">
                <a:latin typeface="Arial Narrow" pitchFamily="34" charset="0"/>
              </a:rPr>
              <a:t>	Para </a:t>
            </a:r>
            <a:r>
              <a:rPr lang="pt-BR" sz="2800" dirty="0">
                <a:latin typeface="Arial Narrow" pitchFamily="34" charset="0"/>
              </a:rPr>
              <a:t>explicar a passagem livre das partículas alfa através da lâmina fina de ouro, Rutherford admitiu que a massa dos átomos que constituiam a lâmina, deveriam estar concentrada em pequenos núcleos.</a:t>
            </a:r>
            <a:br>
              <a:rPr lang="pt-BR" sz="2800" dirty="0">
                <a:latin typeface="Arial Narrow" pitchFamily="34" charset="0"/>
              </a:rPr>
            </a:br>
            <a:r>
              <a:rPr lang="pt-BR" sz="2800" dirty="0" smtClean="0">
                <a:latin typeface="Arial Narrow" pitchFamily="34" charset="0"/>
              </a:rPr>
              <a:t>	E </a:t>
            </a:r>
            <a:r>
              <a:rPr lang="pt-BR" sz="2800" dirty="0">
                <a:latin typeface="Arial Narrow" pitchFamily="34" charset="0"/>
              </a:rPr>
              <a:t>para explicar o desvio das outras partículas, Rutherford disse que esses núcleos teriam carga positiva. Como as partículas alfa são positivas, aquelas que passaram muito próximo dos núcleos dos átomos da lâmina, acabaram sendo repelidas, pois o átomo tem o núcleo positivo. (Ou seja, junta a partícula alfa que tem carga positiva com o átomo que tem núcleo positivo = se repelem, pois a carga é igual).</a:t>
            </a:r>
            <a:br>
              <a:rPr lang="pt-BR" sz="2800" dirty="0">
                <a:latin typeface="Arial Narrow" pitchFamily="34" charset="0"/>
              </a:rPr>
            </a:br>
            <a:r>
              <a:rPr lang="pt-BR" sz="2800" dirty="0" smtClean="0">
                <a:latin typeface="Arial Narrow" pitchFamily="34" charset="0"/>
              </a:rPr>
              <a:t>	</a:t>
            </a:r>
            <a:endParaRPr lang="pt-BR" sz="2800" dirty="0">
              <a:latin typeface="Arial Narrow" pitchFamily="34" charset="0"/>
            </a:endParaRPr>
          </a:p>
        </p:txBody>
      </p:sp>
    </p:spTree>
    <p:extLst>
      <p:ext uri="{BB962C8B-B14F-4D97-AF65-F5344CB8AC3E}">
        <p14:creationId xmlns:p14="http://schemas.microsoft.com/office/powerpoint/2010/main" val="1922035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358008"/>
            <a:ext cx="8229600" cy="1143000"/>
          </a:xfrm>
        </p:spPr>
        <p:txBody>
          <a:bodyPr>
            <a:noAutofit/>
          </a:bodyPr>
          <a:lstStyle/>
          <a:p>
            <a:pPr algn="l"/>
            <a:r>
              <a:rPr lang="pt-BR" sz="2400" dirty="0" smtClean="0">
                <a:latin typeface="Arial Narrow" pitchFamily="34" charset="0"/>
              </a:rPr>
              <a:t/>
            </a:r>
            <a:br>
              <a:rPr lang="pt-BR" sz="2400" dirty="0" smtClean="0">
                <a:latin typeface="Arial Narrow" pitchFamily="34" charset="0"/>
              </a:rPr>
            </a:br>
            <a:r>
              <a:rPr lang="pt-BR" sz="2400" dirty="0">
                <a:latin typeface="Arial Narrow" pitchFamily="34" charset="0"/>
              </a:rPr>
              <a:t/>
            </a:r>
            <a:br>
              <a:rPr lang="pt-BR" sz="2400" dirty="0">
                <a:latin typeface="Arial Narrow" pitchFamily="34" charset="0"/>
              </a:rPr>
            </a:br>
            <a:r>
              <a:rPr lang="pt-BR" sz="2400" dirty="0" smtClean="0">
                <a:latin typeface="Arial Narrow" pitchFamily="34" charset="0"/>
              </a:rPr>
              <a:t>	Como </a:t>
            </a:r>
            <a:r>
              <a:rPr lang="pt-BR" sz="2400" dirty="0">
                <a:latin typeface="Arial Narrow" pitchFamily="34" charset="0"/>
              </a:rPr>
              <a:t>o tamanho do núcleo é muito pequeno, a probabilidade dessas partículas alfa refletirem também é muito pequena. Por isso a maioria das partículas alfa atravessavam a placa de ouro sem problemas.</a:t>
            </a:r>
            <a:br>
              <a:rPr lang="pt-BR" sz="2400" dirty="0">
                <a:latin typeface="Arial Narrow" pitchFamily="34" charset="0"/>
              </a:rPr>
            </a:br>
            <a:r>
              <a:rPr lang="pt-BR" sz="2400" dirty="0">
                <a:latin typeface="Arial Narrow" pitchFamily="34" charset="0"/>
              </a:rPr>
              <a:t>	Como a massa da partícula alfa é muito maior que a do elétron, ela não poderia sofrer desvios na colisão com ele</a:t>
            </a:r>
            <a:r>
              <a:rPr lang="pt-BR" sz="2400" dirty="0" smtClean="0">
                <a:latin typeface="Arial Narrow" pitchFamily="34" charset="0"/>
              </a:rPr>
              <a:t>.</a:t>
            </a:r>
            <a:br>
              <a:rPr lang="pt-BR" sz="2400" dirty="0" smtClean="0">
                <a:latin typeface="Arial Narrow" pitchFamily="34" charset="0"/>
              </a:rPr>
            </a:br>
            <a:r>
              <a:rPr lang="pt-BR" sz="2400" dirty="0" smtClean="0">
                <a:latin typeface="Arial Narrow" pitchFamily="34" charset="0"/>
              </a:rPr>
              <a:t>	Então</a:t>
            </a:r>
            <a:r>
              <a:rPr lang="pt-BR" sz="2400" dirty="0">
                <a:latin typeface="Arial Narrow" pitchFamily="34" charset="0"/>
              </a:rPr>
              <a:t>, segundo o experimento de Rutherford: </a:t>
            </a:r>
            <a:br>
              <a:rPr lang="pt-BR" sz="2400" dirty="0">
                <a:latin typeface="Arial Narrow" pitchFamily="34" charset="0"/>
              </a:rPr>
            </a:br>
            <a:endParaRPr lang="pt-BR" sz="2400" dirty="0">
              <a:latin typeface="Arial Narrow" pitchFamily="34" charset="0"/>
            </a:endParaRPr>
          </a:p>
        </p:txBody>
      </p:sp>
      <p:sp>
        <p:nvSpPr>
          <p:cNvPr id="3" name="Marcador de Posição de Conteúdo 2"/>
          <p:cNvSpPr>
            <a:spLocks noGrp="1"/>
          </p:cNvSpPr>
          <p:nvPr>
            <p:ph idx="1"/>
          </p:nvPr>
        </p:nvSpPr>
        <p:spPr>
          <a:xfrm>
            <a:off x="590872" y="3295525"/>
            <a:ext cx="8229600" cy="4525963"/>
          </a:xfrm>
        </p:spPr>
        <p:txBody>
          <a:bodyPr>
            <a:noAutofit/>
          </a:bodyPr>
          <a:lstStyle/>
          <a:p>
            <a:r>
              <a:rPr lang="pt-BR" sz="2400" dirty="0">
                <a:latin typeface="Arial Narrow" pitchFamily="34" charset="0"/>
              </a:rPr>
              <a:t>Átomo é formado por um núcleo muito pequeno em relação ao </a:t>
            </a:r>
            <a:r>
              <a:rPr lang="pt-BR" sz="2400" dirty="0" smtClean="0">
                <a:latin typeface="Arial Narrow" pitchFamily="34" charset="0"/>
              </a:rPr>
              <a:t>átomo;</a:t>
            </a:r>
          </a:p>
          <a:p>
            <a:r>
              <a:rPr lang="pt-BR" sz="2400" dirty="0" smtClean="0">
                <a:latin typeface="Arial Narrow" pitchFamily="34" charset="0"/>
              </a:rPr>
              <a:t>A </a:t>
            </a:r>
            <a:r>
              <a:rPr lang="pt-BR" sz="2400" dirty="0">
                <a:latin typeface="Arial Narrow" pitchFamily="34" charset="0"/>
              </a:rPr>
              <a:t>massa do átomo está concentrada em seu núcleo e este tem carga </a:t>
            </a:r>
            <a:r>
              <a:rPr lang="pt-BR" sz="2400" dirty="0" smtClean="0">
                <a:latin typeface="Arial Narrow" pitchFamily="34" charset="0"/>
              </a:rPr>
              <a:t>positiva;</a:t>
            </a:r>
          </a:p>
          <a:p>
            <a:r>
              <a:rPr lang="pt-BR" sz="2400" dirty="0" smtClean="0">
                <a:latin typeface="Arial Narrow" pitchFamily="34" charset="0"/>
              </a:rPr>
              <a:t>Ao </a:t>
            </a:r>
            <a:r>
              <a:rPr lang="pt-BR" sz="2400" dirty="0">
                <a:latin typeface="Arial Narrow" pitchFamily="34" charset="0"/>
              </a:rPr>
              <a:t>redor do </a:t>
            </a:r>
            <a:r>
              <a:rPr lang="pt-BR" sz="2400" dirty="0" smtClean="0">
                <a:latin typeface="Arial Narrow" pitchFamily="34" charset="0"/>
              </a:rPr>
              <a:t>núcleo (região negativa denominada eletrosfera) </a:t>
            </a:r>
            <a:r>
              <a:rPr lang="pt-BR" sz="2400" dirty="0">
                <a:latin typeface="Arial Narrow" pitchFamily="34" charset="0"/>
              </a:rPr>
              <a:t>do átomo estão os elétrons, neutralizando a carga </a:t>
            </a:r>
            <a:r>
              <a:rPr lang="pt-BR" sz="2400" dirty="0" smtClean="0">
                <a:latin typeface="Arial Narrow" pitchFamily="34" charset="0"/>
              </a:rPr>
              <a:t>positiva;</a:t>
            </a:r>
          </a:p>
          <a:p>
            <a:r>
              <a:rPr lang="pt-BR" sz="2400" dirty="0" smtClean="0">
                <a:latin typeface="Arial Narrow" pitchFamily="34" charset="0"/>
              </a:rPr>
              <a:t>Baseando-se </a:t>
            </a:r>
            <a:r>
              <a:rPr lang="pt-BR" sz="2400" dirty="0">
                <a:latin typeface="Arial Narrow" pitchFamily="34" charset="0"/>
              </a:rPr>
              <a:t>nessas considerações, o modelo atômico criado por Rutherford é semelhante ao modelo do sistema solar.</a:t>
            </a:r>
            <a:br>
              <a:rPr lang="pt-BR" sz="2400" dirty="0">
                <a:latin typeface="Arial Narrow" pitchFamily="34" charset="0"/>
              </a:rPr>
            </a:br>
            <a:endParaRPr lang="pt-BR" sz="2400" dirty="0"/>
          </a:p>
        </p:txBody>
      </p:sp>
    </p:spTree>
    <p:extLst>
      <p:ext uri="{BB962C8B-B14F-4D97-AF65-F5344CB8AC3E}">
        <p14:creationId xmlns:p14="http://schemas.microsoft.com/office/powerpoint/2010/main" val="552834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http://enciclopediavirtual.vilabol.uol.com.br/quimica/atomistica/Animacao.gif"/>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5" name="Título 4"/>
          <p:cNvSpPr>
            <a:spLocks noGrp="1"/>
          </p:cNvSpPr>
          <p:nvPr>
            <p:ph type="title"/>
          </p:nvPr>
        </p:nvSpPr>
        <p:spPr>
          <a:xfrm>
            <a:off x="457200" y="5526360"/>
            <a:ext cx="8229600" cy="1143000"/>
          </a:xfrm>
        </p:spPr>
        <p:txBody>
          <a:bodyPr>
            <a:noAutofit/>
          </a:bodyPr>
          <a:lstStyle/>
          <a:p>
            <a:pPr algn="l"/>
            <a:r>
              <a:rPr lang="pt-BR" sz="2400" b="1" u="sng" dirty="0" smtClean="0">
                <a:latin typeface="Arial Narrow" pitchFamily="34" charset="0"/>
              </a:rPr>
              <a:t>4ª </a:t>
            </a:r>
            <a:r>
              <a:rPr lang="pt-BR" sz="2400" b="1" u="sng" dirty="0">
                <a:latin typeface="Arial Narrow" pitchFamily="34" charset="0"/>
              </a:rPr>
              <a:t>Teoria Atômica:</a:t>
            </a:r>
            <a:br>
              <a:rPr lang="pt-BR" sz="2400" b="1" u="sng" dirty="0">
                <a:latin typeface="Arial Narrow" pitchFamily="34" charset="0"/>
              </a:rPr>
            </a:br>
            <a:r>
              <a:rPr lang="pt-BR" sz="2400" dirty="0">
                <a:latin typeface="Arial Narrow" pitchFamily="34" charset="0"/>
              </a:rPr>
              <a:t>	</a:t>
            </a:r>
            <a:r>
              <a:rPr lang="pt-BR" sz="2400" b="1" u="sng" dirty="0">
                <a:latin typeface="Arial Narrow" pitchFamily="34" charset="0"/>
              </a:rPr>
              <a:t>Teoria Atômica </a:t>
            </a:r>
            <a:r>
              <a:rPr lang="pt-BR" sz="2400" b="1" u="sng" dirty="0" smtClean="0">
                <a:latin typeface="Arial Narrow" pitchFamily="34" charset="0"/>
              </a:rPr>
              <a:t>de Niels Bohr – 1920</a:t>
            </a:r>
            <a:r>
              <a:rPr lang="pt-BR" sz="2400" b="1" u="sng" dirty="0">
                <a:latin typeface="Arial Narrow" pitchFamily="34" charset="0"/>
              </a:rPr>
              <a:t/>
            </a:r>
            <a:br>
              <a:rPr lang="pt-BR" sz="2400" b="1" u="sng" dirty="0">
                <a:latin typeface="Arial Narrow" pitchFamily="34" charset="0"/>
              </a:rPr>
            </a:br>
            <a:r>
              <a:rPr lang="pt-BR" sz="2400" b="1" u="sng" dirty="0" smtClean="0">
                <a:latin typeface="Arial Narrow" pitchFamily="34" charset="0"/>
              </a:rPr>
              <a:t/>
            </a:r>
            <a:br>
              <a:rPr lang="pt-BR" sz="2400" b="1" u="sng" dirty="0" smtClean="0">
                <a:latin typeface="Arial Narrow" pitchFamily="34" charset="0"/>
              </a:rPr>
            </a:br>
            <a:r>
              <a:rPr lang="pt-BR" sz="2400" dirty="0" smtClean="0">
                <a:latin typeface="Arial Narrow" pitchFamily="34" charset="0"/>
              </a:rPr>
              <a:t>	Baseando-se </a:t>
            </a:r>
            <a:r>
              <a:rPr lang="pt-BR" sz="2400" dirty="0">
                <a:latin typeface="Arial Narrow" pitchFamily="34" charset="0"/>
              </a:rPr>
              <a:t>no modelo atômico de Rutherford e as dificuldades desse mesmo modelo, Bohr acabou desenvolvendo um modelo atômio que unificava a teoria atômica de Rutherford e a teoria da mecânica quântica de Max Planck.</a:t>
            </a:r>
            <a:br>
              <a:rPr lang="pt-BR" sz="2400" dirty="0">
                <a:latin typeface="Arial Narrow" pitchFamily="34" charset="0"/>
              </a:rPr>
            </a:br>
            <a:r>
              <a:rPr lang="pt-BR" sz="2400" dirty="0" smtClean="0">
                <a:latin typeface="Arial Narrow" pitchFamily="34" charset="0"/>
              </a:rPr>
              <a:t>	Sua </a:t>
            </a:r>
            <a:r>
              <a:rPr lang="pt-BR" sz="2400" dirty="0">
                <a:latin typeface="Arial Narrow" pitchFamily="34" charset="0"/>
              </a:rPr>
              <a:t>teoria é: ao giriar em torno de um núcleo central, os elétrons deveriam girar em órbitas específicas com níveis energizados. De acordo com seus estudos sobre os elementos químicos com mais de dois elétrons, concluiu que se tratava de uma organização bem definida em orbitais. Descobriu ainda que as propriedades químicas dos elementos eram determinadas pelo orbital mais externo. (O que veremos nas próximas aulas).</a:t>
            </a:r>
            <a:r>
              <a:rPr lang="pt-BR" sz="2400" dirty="0"/>
              <a:t/>
            </a:r>
            <a:br>
              <a:rPr lang="pt-BR" sz="2400" dirty="0"/>
            </a:br>
            <a:r>
              <a:rPr lang="pt-BR" sz="2400" b="1" u="sng" dirty="0">
                <a:latin typeface="Arial Narrow" pitchFamily="34" charset="0"/>
              </a:rPr>
              <a:t/>
            </a:r>
            <a:br>
              <a:rPr lang="pt-BR" sz="2400" b="1" u="sng" dirty="0">
                <a:latin typeface="Arial Narrow" pitchFamily="34" charset="0"/>
              </a:rPr>
            </a:br>
            <a:endParaRPr lang="pt-BR" sz="2400" dirty="0"/>
          </a:p>
        </p:txBody>
      </p:sp>
    </p:spTree>
    <p:extLst>
      <p:ext uri="{BB962C8B-B14F-4D97-AF65-F5344CB8AC3E}">
        <p14:creationId xmlns:p14="http://schemas.microsoft.com/office/powerpoint/2010/main" val="3383365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678488"/>
            <a:ext cx="8229600" cy="1143000"/>
          </a:xfrm>
        </p:spPr>
        <p:txBody>
          <a:bodyPr>
            <a:noAutofit/>
          </a:bodyPr>
          <a:lstStyle/>
          <a:p>
            <a:pPr algn="l"/>
            <a:r>
              <a:rPr lang="pt-BR" sz="2400" dirty="0" smtClean="0">
                <a:latin typeface="Arial Narrow" pitchFamily="34" charset="0"/>
              </a:rPr>
              <a:t/>
            </a:r>
            <a:br>
              <a:rPr lang="pt-BR" sz="2400" dirty="0" smtClean="0">
                <a:latin typeface="Arial Narrow" pitchFamily="34" charset="0"/>
              </a:rPr>
            </a:br>
            <a:r>
              <a:rPr lang="pt-BR" sz="2400" dirty="0">
                <a:latin typeface="Arial Narrow" pitchFamily="34" charset="0"/>
              </a:rPr>
              <a:t/>
            </a:r>
            <a:br>
              <a:rPr lang="pt-BR" sz="2400" dirty="0">
                <a:latin typeface="Arial Narrow" pitchFamily="34" charset="0"/>
              </a:rPr>
            </a:br>
            <a:r>
              <a:rPr lang="pt-BR" sz="2400" dirty="0" smtClean="0">
                <a:latin typeface="Arial Narrow" pitchFamily="34" charset="0"/>
              </a:rPr>
              <a:t/>
            </a:r>
            <a:br>
              <a:rPr lang="pt-BR" sz="2400" dirty="0" smtClean="0">
                <a:latin typeface="Arial Narrow" pitchFamily="34" charset="0"/>
              </a:rPr>
            </a:br>
            <a:r>
              <a:rPr lang="pt-BR" sz="2400" b="1" u="sng" dirty="0" smtClean="0">
                <a:latin typeface="Arial Narrow" pitchFamily="34" charset="0"/>
              </a:rPr>
              <a:t>5ª </a:t>
            </a:r>
            <a:r>
              <a:rPr lang="pt-BR" sz="2400" b="1" u="sng" dirty="0">
                <a:latin typeface="Arial Narrow" pitchFamily="34" charset="0"/>
              </a:rPr>
              <a:t>Teoria Atômica:</a:t>
            </a:r>
            <a:br>
              <a:rPr lang="pt-BR" sz="2400" b="1" u="sng" dirty="0">
                <a:latin typeface="Arial Narrow" pitchFamily="34" charset="0"/>
              </a:rPr>
            </a:br>
            <a:r>
              <a:rPr lang="pt-BR" sz="2400" dirty="0">
                <a:latin typeface="Arial Narrow" pitchFamily="34" charset="0"/>
              </a:rPr>
              <a:t>	</a:t>
            </a:r>
            <a:r>
              <a:rPr lang="pt-BR" sz="2400" b="1" u="sng" dirty="0">
                <a:latin typeface="Arial Narrow" pitchFamily="34" charset="0"/>
              </a:rPr>
              <a:t>Teoria Atômica de </a:t>
            </a:r>
            <a:r>
              <a:rPr lang="pt-BR" sz="2400" b="1" u="sng" dirty="0" smtClean="0">
                <a:latin typeface="Arial Narrow" pitchFamily="34" charset="0"/>
              </a:rPr>
              <a:t>Erwin Schrödinger, Louis Victor de Broglie e Werner Heisenberg </a:t>
            </a:r>
            <a:r>
              <a:rPr lang="pt-BR" sz="2400" b="1" u="sng" dirty="0">
                <a:latin typeface="Arial Narrow" pitchFamily="34" charset="0"/>
              </a:rPr>
              <a:t>– </a:t>
            </a:r>
            <a:r>
              <a:rPr lang="pt-BR" sz="2400" b="1" u="sng" dirty="0" smtClean="0">
                <a:latin typeface="Arial Narrow" pitchFamily="34" charset="0"/>
              </a:rPr>
              <a:t>1925</a:t>
            </a:r>
            <a:br>
              <a:rPr lang="pt-BR" sz="2400" b="1" u="sng" dirty="0" smtClean="0">
                <a:latin typeface="Arial Narrow" pitchFamily="34" charset="0"/>
              </a:rPr>
            </a:br>
            <a:r>
              <a:rPr lang="pt-BR" sz="2400" b="1" u="sng" dirty="0">
                <a:latin typeface="Arial Narrow" pitchFamily="34" charset="0"/>
              </a:rPr>
              <a:t/>
            </a:r>
            <a:br>
              <a:rPr lang="pt-BR" sz="2400" b="1" u="sng" dirty="0">
                <a:latin typeface="Arial Narrow" pitchFamily="34" charset="0"/>
              </a:rPr>
            </a:br>
            <a:r>
              <a:rPr lang="pt-BR" sz="2400" dirty="0" smtClean="0">
                <a:latin typeface="Arial Narrow" pitchFamily="34" charset="0"/>
              </a:rPr>
              <a:t>	</a:t>
            </a:r>
            <a:r>
              <a:rPr lang="pt-BR" sz="2600" dirty="0" smtClean="0">
                <a:latin typeface="Arial Narrow" pitchFamily="34" charset="0"/>
              </a:rPr>
              <a:t>Postularam </a:t>
            </a:r>
            <a:r>
              <a:rPr lang="pt-BR" sz="2600" dirty="0">
                <a:latin typeface="Arial Narrow" pitchFamily="34" charset="0"/>
              </a:rPr>
              <a:t>uma nova visão dos modelos atômicos, chamada mecânica ondulatória. Baseando-se na hipótese proposta por Broglie, de que todo corpúsculo atômico pode comportar-se como onda e como partícula, Heisenberg postulou o princípio da incerteza.</a:t>
            </a:r>
            <a:br>
              <a:rPr lang="pt-BR" sz="2600" dirty="0">
                <a:latin typeface="Arial Narrow" pitchFamily="34" charset="0"/>
              </a:rPr>
            </a:br>
            <a:r>
              <a:rPr lang="pt-BR" sz="2600" dirty="0" smtClean="0">
                <a:latin typeface="Arial Narrow" pitchFamily="34" charset="0"/>
              </a:rPr>
              <a:t>	A </a:t>
            </a:r>
            <a:r>
              <a:rPr lang="pt-BR" sz="2600" dirty="0">
                <a:latin typeface="Arial Narrow" pitchFamily="34" charset="0"/>
              </a:rPr>
              <a:t>idéia de órbita eletrônica acabou sendo substituída pelo conceito de probabilidade de se encontrar num instante qualquer um elétron numa determinada região do espaço</a:t>
            </a:r>
            <a:r>
              <a:rPr lang="pt-BR" sz="2600" dirty="0" smtClean="0">
                <a:latin typeface="Arial Narrow" pitchFamily="34" charset="0"/>
              </a:rPr>
              <a:t>.</a:t>
            </a:r>
            <a:br>
              <a:rPr lang="pt-BR" sz="2600" dirty="0" smtClean="0">
                <a:latin typeface="Arial Narrow" pitchFamily="34" charset="0"/>
              </a:rPr>
            </a:br>
            <a:r>
              <a:rPr lang="pt-BR" sz="2600" dirty="0" smtClean="0">
                <a:latin typeface="Arial Narrow" pitchFamily="34" charset="0"/>
              </a:rPr>
              <a:t>	O </a:t>
            </a:r>
            <a:r>
              <a:rPr lang="pt-BR" sz="2600" dirty="0">
                <a:latin typeface="Arial Narrow" pitchFamily="34" charset="0"/>
              </a:rPr>
              <a:t>átomo deixou de ser indivisível como acreditavam os filósofos gregos antigos e Dalton. O modelo atômico portanto, passou a se constituir de uma estrutura mais complexa.</a:t>
            </a:r>
            <a:br>
              <a:rPr lang="pt-BR" sz="2600" dirty="0">
                <a:latin typeface="Arial Narrow" pitchFamily="34" charset="0"/>
              </a:rPr>
            </a:br>
            <a:r>
              <a:rPr lang="pt-BR" sz="2600" dirty="0">
                <a:latin typeface="Arial Narrow" pitchFamily="34" charset="0"/>
              </a:rPr>
              <a:t/>
            </a:r>
            <a:br>
              <a:rPr lang="pt-BR" sz="2600" dirty="0">
                <a:latin typeface="Arial Narrow" pitchFamily="34" charset="0"/>
              </a:rPr>
            </a:br>
            <a:r>
              <a:rPr lang="pt-BR" sz="2400" dirty="0" smtClean="0">
                <a:latin typeface="Arial Narrow" pitchFamily="34" charset="0"/>
              </a:rPr>
              <a:t/>
            </a:r>
            <a:br>
              <a:rPr lang="pt-BR" sz="2400" dirty="0" smtClean="0">
                <a:latin typeface="Arial Narrow" pitchFamily="34" charset="0"/>
              </a:rPr>
            </a:br>
            <a:r>
              <a:rPr lang="pt-BR" sz="2400" b="1" dirty="0">
                <a:latin typeface="Arial Narrow" pitchFamily="34" charset="0"/>
              </a:rPr>
              <a:t/>
            </a:r>
            <a:br>
              <a:rPr lang="pt-BR" sz="2400" b="1" dirty="0">
                <a:latin typeface="Arial Narrow" pitchFamily="34" charset="0"/>
              </a:rPr>
            </a:br>
            <a:endParaRPr lang="pt-BR" sz="2400" dirty="0">
              <a:latin typeface="Arial Narrow" pitchFamily="34" charset="0"/>
            </a:endParaRPr>
          </a:p>
        </p:txBody>
      </p:sp>
    </p:spTree>
    <p:extLst>
      <p:ext uri="{BB962C8B-B14F-4D97-AF65-F5344CB8AC3E}">
        <p14:creationId xmlns:p14="http://schemas.microsoft.com/office/powerpoint/2010/main" val="8346650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171400"/>
            <a:ext cx="8229600" cy="1143000"/>
          </a:xfrm>
        </p:spPr>
        <p:txBody>
          <a:bodyPr>
            <a:normAutofit/>
          </a:bodyPr>
          <a:lstStyle/>
          <a:p>
            <a:pPr algn="l"/>
            <a:r>
              <a:rPr lang="pt-BR" sz="2400" b="1" u="sng" dirty="0" smtClean="0">
                <a:latin typeface="Arial Narrow" pitchFamily="34" charset="0"/>
              </a:rPr>
              <a:t>Modelo Atômico Atual</a:t>
            </a:r>
            <a:endParaRPr lang="pt-BR" sz="2400" b="1" u="sng" dirty="0">
              <a:latin typeface="Arial Narrow" pitchFamily="34" charset="0"/>
            </a:endParaRPr>
          </a:p>
        </p:txBody>
      </p:sp>
      <p:sp>
        <p:nvSpPr>
          <p:cNvPr id="4" name="Marcador de Posição de Conteúdo 3"/>
          <p:cNvSpPr>
            <a:spLocks noGrp="1"/>
          </p:cNvSpPr>
          <p:nvPr>
            <p:ph sz="quarter" idx="13"/>
          </p:nvPr>
        </p:nvSpPr>
        <p:spPr>
          <a:xfrm>
            <a:off x="251520" y="1412776"/>
            <a:ext cx="4042792" cy="6984776"/>
          </a:xfrm>
        </p:spPr>
        <p:txBody>
          <a:bodyPr>
            <a:normAutofit/>
          </a:bodyPr>
          <a:lstStyle/>
          <a:p>
            <a:pPr lvl="0"/>
            <a:r>
              <a:rPr lang="pt-BR" sz="1900" dirty="0">
                <a:latin typeface="Arial Narrow" pitchFamily="34" charset="0"/>
              </a:rPr>
              <a:t>Elétrons possuem carga negativia, massa muito pequena e se movem em órbitas ao redor do núcleo atômico;</a:t>
            </a:r>
          </a:p>
          <a:p>
            <a:pPr lvl="0"/>
            <a:r>
              <a:rPr lang="pt-BR" sz="1900" dirty="0">
                <a:latin typeface="Arial Narrow" pitchFamily="34" charset="0"/>
              </a:rPr>
              <a:t>O núcleo atômico está no centro do átomo e é formado por prótons (partículas de carga elétrica positiva) e por nêutrons (partícula sem carga elétrica e massa um pouco superior a dos prótons);</a:t>
            </a:r>
          </a:p>
          <a:p>
            <a:pPr lvl="0"/>
            <a:r>
              <a:rPr lang="pt-BR" sz="1900" dirty="0">
                <a:latin typeface="Arial Narrow" pitchFamily="34" charset="0"/>
              </a:rPr>
              <a:t>Número de prótons no átomo = número atômico. Este valor é utilizado para estabelecer o lugar de um determinado elemento na tabela periódica;</a:t>
            </a:r>
          </a:p>
          <a:p>
            <a:pPr lvl="0"/>
            <a:r>
              <a:rPr lang="pt-BR" sz="1900" dirty="0">
                <a:latin typeface="Arial Narrow" pitchFamily="34" charset="0"/>
              </a:rPr>
              <a:t>Cada elemento se caracteriza por possuir um número de elétrons que se distribuem nos diferentes níveis de energia do átomo correspondente;</a:t>
            </a:r>
          </a:p>
          <a:p>
            <a:endParaRPr lang="pt-BR" sz="1900" dirty="0">
              <a:latin typeface="Arial Narrow" pitchFamily="34" charset="0"/>
            </a:endParaRPr>
          </a:p>
        </p:txBody>
      </p:sp>
      <p:sp>
        <p:nvSpPr>
          <p:cNvPr id="6" name="Marcador de Posição de Conteúdo 5"/>
          <p:cNvSpPr>
            <a:spLocks noGrp="1"/>
          </p:cNvSpPr>
          <p:nvPr>
            <p:ph sz="quarter" idx="14"/>
          </p:nvPr>
        </p:nvSpPr>
        <p:spPr>
          <a:xfrm>
            <a:off x="4211960" y="44624"/>
            <a:ext cx="4391471" cy="6840760"/>
          </a:xfrm>
        </p:spPr>
        <p:txBody>
          <a:bodyPr>
            <a:normAutofit fontScale="92500" lnSpcReduction="10000"/>
          </a:bodyPr>
          <a:lstStyle/>
          <a:p>
            <a:pPr lvl="0"/>
            <a:r>
              <a:rPr lang="pt-BR" dirty="0">
                <a:latin typeface="Arial Narrow" pitchFamily="34" charset="0"/>
              </a:rPr>
              <a:t>Os níveis energéticos ou camadas são denominados pelos símbolos K, L, M, N, O, P e Q</a:t>
            </a:r>
            <a:r>
              <a:rPr lang="pt-BR" dirty="0" smtClean="0">
                <a:latin typeface="Arial Narrow" pitchFamily="34" charset="0"/>
              </a:rPr>
              <a:t>;</a:t>
            </a:r>
          </a:p>
          <a:p>
            <a:r>
              <a:rPr lang="pt-BR" dirty="0" smtClean="0">
                <a:latin typeface="Arial Narrow" pitchFamily="34" charset="0"/>
              </a:rPr>
              <a:t>Os </a:t>
            </a:r>
            <a:r>
              <a:rPr lang="pt-BR" dirty="0">
                <a:latin typeface="Arial Narrow" pitchFamily="34" charset="0"/>
              </a:rPr>
              <a:t>elétrons da última camada (mais afastados do núcleo) são responsáveis pelo comportamento químico do elemento, por isso são denominados elétrons de valência</a:t>
            </a:r>
            <a:r>
              <a:rPr lang="pt-BR" dirty="0" smtClean="0">
                <a:latin typeface="Arial Narrow" pitchFamily="34" charset="0"/>
              </a:rPr>
              <a:t>;</a:t>
            </a:r>
          </a:p>
          <a:p>
            <a:pPr lvl="0"/>
            <a:r>
              <a:rPr lang="pt-BR" dirty="0" smtClean="0">
                <a:latin typeface="Arial Narrow" pitchFamily="34" charset="0"/>
              </a:rPr>
              <a:t>O </a:t>
            </a:r>
            <a:r>
              <a:rPr lang="pt-BR" dirty="0">
                <a:latin typeface="Arial Narrow" pitchFamily="34" charset="0"/>
              </a:rPr>
              <a:t>número de massa é equivalente à soma do número de prótons e nêutrons presentes no núcleo;</a:t>
            </a:r>
          </a:p>
          <a:p>
            <a:pPr lvl="0"/>
            <a:r>
              <a:rPr lang="pt-BR" dirty="0">
                <a:latin typeface="Arial Narrow" pitchFamily="34" charset="0"/>
              </a:rPr>
              <a:t>O átomo pode perder elétrons, carregando-se positivamente, é chamado de íon positivo (cátion);</a:t>
            </a:r>
          </a:p>
          <a:p>
            <a:pPr lvl="0"/>
            <a:r>
              <a:rPr lang="pt-BR" dirty="0">
                <a:latin typeface="Arial Narrow" pitchFamily="34" charset="0"/>
              </a:rPr>
              <a:t>Ao receber elétrons, o átomo se torna negativo, sendo chamado íon negativo (ânion);</a:t>
            </a:r>
          </a:p>
          <a:p>
            <a:pPr lvl="0"/>
            <a:r>
              <a:rPr lang="pt-BR" dirty="0">
                <a:latin typeface="Arial Narrow" pitchFamily="34" charset="0"/>
              </a:rPr>
              <a:t>Os isótopos são átomos de um mesmo elemento com mesmo número de prótons (podem ter quantidade diferente de nêutrons);</a:t>
            </a:r>
          </a:p>
          <a:p>
            <a:pPr lvl="0"/>
            <a:r>
              <a:rPr lang="pt-BR" dirty="0">
                <a:latin typeface="Arial Narrow" pitchFamily="34" charset="0"/>
              </a:rPr>
              <a:t>Os isótonos são átomos que possuem o mesmo número de nêutrons;</a:t>
            </a:r>
          </a:p>
          <a:p>
            <a:pPr lvl="0"/>
            <a:r>
              <a:rPr lang="pt-BR" dirty="0">
                <a:latin typeface="Arial Narrow" pitchFamily="34" charset="0"/>
              </a:rPr>
              <a:t>Os isóbaros são átomos que possuem o mesmo número de massa.</a:t>
            </a:r>
          </a:p>
          <a:p>
            <a:endParaRPr lang="pt-BR" dirty="0">
              <a:latin typeface="Arial Narrow" pitchFamily="34" charset="0"/>
            </a:endParaRPr>
          </a:p>
        </p:txBody>
      </p:sp>
    </p:spTree>
    <p:extLst>
      <p:ext uri="{BB962C8B-B14F-4D97-AF65-F5344CB8AC3E}">
        <p14:creationId xmlns:p14="http://schemas.microsoft.com/office/powerpoint/2010/main" val="3598859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46856" y="4230216"/>
            <a:ext cx="8229600" cy="1143000"/>
          </a:xfrm>
        </p:spPr>
        <p:txBody>
          <a:bodyPr>
            <a:noAutofit/>
          </a:bodyPr>
          <a:lstStyle/>
          <a:p>
            <a:pPr algn="l"/>
            <a:r>
              <a:rPr lang="pt-BR" sz="2800" dirty="0" smtClean="0"/>
              <a:t>	</a:t>
            </a:r>
            <a:r>
              <a:rPr lang="pt-BR" sz="2800" dirty="0" smtClean="0">
                <a:latin typeface="Arial Narrow" pitchFamily="34" charset="0"/>
              </a:rPr>
              <a:t>Lucipo </a:t>
            </a:r>
            <a:r>
              <a:rPr lang="pt-BR" sz="2800" dirty="0">
                <a:latin typeface="Arial Narrow" pitchFamily="34" charset="0"/>
              </a:rPr>
              <a:t>de Mileto (450 a.C.) e seu discípulo Demócrito de Abdera (400 a.C.) chegaram a conclusão de que a matéria era descontínua e formada por partículas indivisíveis. Disso vem o nome Átomo (A = não / tomo = parte), ou seja Átomo = não divisível.</a:t>
            </a:r>
            <a:br>
              <a:rPr lang="pt-BR" sz="2800" dirty="0">
                <a:latin typeface="Arial Narrow" pitchFamily="34" charset="0"/>
              </a:rPr>
            </a:br>
            <a:r>
              <a:rPr lang="pt-BR" sz="2800" dirty="0" smtClean="0">
                <a:latin typeface="Arial Narrow" pitchFamily="34" charset="0"/>
              </a:rPr>
              <a:t>	Até </a:t>
            </a:r>
            <a:r>
              <a:rPr lang="pt-BR" sz="2800" dirty="0">
                <a:latin typeface="Arial Narrow" pitchFamily="34" charset="0"/>
              </a:rPr>
              <a:t>então isso era discussão de filósofos, porém, depois do século XVI, professores cientistas começaram a formular as teorias – modelos – atômicos. </a:t>
            </a:r>
            <a:r>
              <a:rPr lang="pt-BR" sz="2800" dirty="0"/>
              <a:t/>
            </a:r>
            <a:br>
              <a:rPr lang="pt-BR" sz="2800" dirty="0"/>
            </a:br>
            <a:endParaRPr lang="pt-BR" sz="2800" dirty="0"/>
          </a:p>
        </p:txBody>
      </p:sp>
    </p:spTree>
    <p:extLst>
      <p:ext uri="{BB962C8B-B14F-4D97-AF65-F5344CB8AC3E}">
        <p14:creationId xmlns:p14="http://schemas.microsoft.com/office/powerpoint/2010/main" val="3611210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32856"/>
            <a:ext cx="8229600" cy="1143000"/>
          </a:xfrm>
        </p:spPr>
        <p:txBody>
          <a:bodyPr>
            <a:noAutofit/>
          </a:bodyPr>
          <a:lstStyle/>
          <a:p>
            <a:pPr algn="l"/>
            <a:r>
              <a:rPr lang="pt-BR" sz="2400" b="1" u="sng" dirty="0">
                <a:latin typeface="Arial Narrow" pitchFamily="34" charset="0"/>
              </a:rPr>
              <a:t>1ª Teoria Atômica:</a:t>
            </a:r>
            <a:br>
              <a:rPr lang="pt-BR" sz="2400" b="1" u="sng" dirty="0">
                <a:latin typeface="Arial Narrow" pitchFamily="34" charset="0"/>
              </a:rPr>
            </a:br>
            <a:r>
              <a:rPr lang="pt-BR" sz="2400" dirty="0">
                <a:latin typeface="Arial Narrow" pitchFamily="34" charset="0"/>
              </a:rPr>
              <a:t>	</a:t>
            </a:r>
            <a:r>
              <a:rPr lang="pt-BR" sz="2400" b="1" u="sng" dirty="0">
                <a:latin typeface="Arial Narrow" pitchFamily="34" charset="0"/>
              </a:rPr>
              <a:t>Teoria Atômica de Dalton – passagem século VIII para XIX</a:t>
            </a:r>
            <a:r>
              <a:rPr lang="pt-BR" sz="2400" dirty="0">
                <a:latin typeface="Arial Narrow" pitchFamily="34" charset="0"/>
              </a:rPr>
              <a:t/>
            </a:r>
            <a:br>
              <a:rPr lang="pt-BR" sz="2400" dirty="0">
                <a:latin typeface="Arial Narrow" pitchFamily="34" charset="0"/>
              </a:rPr>
            </a:br>
            <a:r>
              <a:rPr lang="pt-BR" sz="2400" dirty="0" smtClean="0">
                <a:latin typeface="Arial Narrow" pitchFamily="34" charset="0"/>
              </a:rPr>
              <a:t/>
            </a:r>
            <a:br>
              <a:rPr lang="pt-BR" sz="2400" dirty="0" smtClean="0">
                <a:latin typeface="Arial Narrow" pitchFamily="34" charset="0"/>
              </a:rPr>
            </a:br>
            <a:r>
              <a:rPr lang="pt-BR" sz="2400" dirty="0" smtClean="0">
                <a:latin typeface="Arial Narrow" pitchFamily="34" charset="0"/>
              </a:rPr>
              <a:t>	</a:t>
            </a:r>
            <a:r>
              <a:rPr lang="pt-BR" sz="2800" dirty="0" smtClean="0">
                <a:latin typeface="Arial Narrow" pitchFamily="34" charset="0"/>
              </a:rPr>
              <a:t>Mais </a:t>
            </a:r>
            <a:r>
              <a:rPr lang="pt-BR" sz="2800" dirty="0">
                <a:latin typeface="Arial Narrow" pitchFamily="34" charset="0"/>
              </a:rPr>
              <a:t>conhecido como modelo </a:t>
            </a:r>
            <a:r>
              <a:rPr lang="pt-BR" sz="2800" dirty="0" smtClean="0">
                <a:latin typeface="Arial Narrow" pitchFamily="34" charset="0"/>
              </a:rPr>
              <a:t>“bola </a:t>
            </a:r>
            <a:r>
              <a:rPr lang="pt-BR" sz="2800" dirty="0">
                <a:latin typeface="Arial Narrow" pitchFamily="34" charset="0"/>
              </a:rPr>
              <a:t>de </a:t>
            </a:r>
            <a:r>
              <a:rPr lang="pt-BR" sz="2800" dirty="0" smtClean="0">
                <a:latin typeface="Arial Narrow" pitchFamily="34" charset="0"/>
              </a:rPr>
              <a:t>bilhar”, 	Dalton </a:t>
            </a:r>
            <a:r>
              <a:rPr lang="pt-BR" sz="2800" dirty="0">
                <a:latin typeface="Arial Narrow" pitchFamily="34" charset="0"/>
              </a:rPr>
              <a:t>propôs que:</a:t>
            </a:r>
            <a:br>
              <a:rPr lang="pt-BR" sz="2800" dirty="0">
                <a:latin typeface="Arial Narrow" pitchFamily="34" charset="0"/>
              </a:rPr>
            </a:br>
            <a:r>
              <a:rPr lang="pt-BR" sz="3200" dirty="0">
                <a:latin typeface="Arial Narrow" pitchFamily="34" charset="0"/>
              </a:rPr>
              <a:t> </a:t>
            </a:r>
            <a:br>
              <a:rPr lang="pt-BR" sz="3200" dirty="0">
                <a:latin typeface="Arial Narrow" pitchFamily="34" charset="0"/>
              </a:rPr>
            </a:br>
            <a:endParaRPr lang="pt-BR" sz="3200" dirty="0">
              <a:latin typeface="Arial Narrow" pitchFamily="34" charset="0"/>
            </a:endParaRPr>
          </a:p>
        </p:txBody>
      </p:sp>
      <p:sp>
        <p:nvSpPr>
          <p:cNvPr id="3" name="Marcador de Posição de Conteúdo 2"/>
          <p:cNvSpPr>
            <a:spLocks noGrp="1"/>
          </p:cNvSpPr>
          <p:nvPr>
            <p:ph sz="quarter" idx="13"/>
          </p:nvPr>
        </p:nvSpPr>
        <p:spPr>
          <a:xfrm>
            <a:off x="457200" y="2575445"/>
            <a:ext cx="4038600" cy="4525963"/>
          </a:xfrm>
        </p:spPr>
        <p:txBody>
          <a:bodyPr>
            <a:normAutofit/>
          </a:bodyPr>
          <a:lstStyle/>
          <a:p>
            <a:r>
              <a:rPr lang="pt-BR" dirty="0">
                <a:latin typeface="Arial Narrow" pitchFamily="34" charset="0"/>
              </a:rPr>
              <a:t>Átomos de elementos diferentes possuem propriedades diferentes entre </a:t>
            </a:r>
            <a:r>
              <a:rPr lang="pt-BR" dirty="0" smtClean="0">
                <a:latin typeface="Arial Narrow" pitchFamily="34" charset="0"/>
              </a:rPr>
              <a:t>si;</a:t>
            </a:r>
          </a:p>
          <a:p>
            <a:r>
              <a:rPr lang="pt-BR" dirty="0" smtClean="0">
                <a:latin typeface="Arial Narrow" pitchFamily="34" charset="0"/>
              </a:rPr>
              <a:t>O </a:t>
            </a:r>
            <a:r>
              <a:rPr lang="pt-BR" dirty="0">
                <a:latin typeface="Arial Narrow" pitchFamily="34" charset="0"/>
              </a:rPr>
              <a:t>átomo é a menor partícula da matéria, é uma esfera maciça, indivisível, impenetrável e sem </a:t>
            </a:r>
            <a:r>
              <a:rPr lang="pt-BR" dirty="0" smtClean="0">
                <a:latin typeface="Arial Narrow" pitchFamily="34" charset="0"/>
              </a:rPr>
              <a:t>carga;</a:t>
            </a:r>
            <a:r>
              <a:rPr lang="pt-BR" dirty="0">
                <a:latin typeface="Arial Narrow" pitchFamily="34" charset="0"/>
              </a:rPr>
              <a:t/>
            </a:r>
            <a:br>
              <a:rPr lang="pt-BR" dirty="0">
                <a:latin typeface="Arial Narrow" pitchFamily="34" charset="0"/>
              </a:rPr>
            </a:br>
            <a:endParaRPr lang="pt-BR" dirty="0">
              <a:latin typeface="Arial Narrow" pitchFamily="34" charset="0"/>
            </a:endParaRPr>
          </a:p>
        </p:txBody>
      </p:sp>
      <p:sp>
        <p:nvSpPr>
          <p:cNvPr id="4" name="Marcador de Posição de Conteúdo 3"/>
          <p:cNvSpPr>
            <a:spLocks noGrp="1"/>
          </p:cNvSpPr>
          <p:nvPr>
            <p:ph sz="quarter" idx="14"/>
          </p:nvPr>
        </p:nvSpPr>
        <p:spPr>
          <a:xfrm>
            <a:off x="4648200" y="2564904"/>
            <a:ext cx="4038600" cy="4525963"/>
          </a:xfrm>
        </p:spPr>
        <p:txBody>
          <a:bodyPr>
            <a:normAutofit/>
          </a:bodyPr>
          <a:lstStyle/>
          <a:p>
            <a:r>
              <a:rPr lang="pt-BR" dirty="0">
                <a:latin typeface="Arial Narrow" pitchFamily="34" charset="0"/>
              </a:rPr>
              <a:t>O átomo não é criado e nem </a:t>
            </a:r>
            <a:r>
              <a:rPr lang="pt-BR" dirty="0" smtClean="0">
                <a:latin typeface="Arial Narrow" pitchFamily="34" charset="0"/>
              </a:rPr>
              <a:t>destruído </a:t>
            </a:r>
            <a:r>
              <a:rPr lang="pt-BR" dirty="0">
                <a:latin typeface="Arial Narrow" pitchFamily="34" charset="0"/>
              </a:rPr>
              <a:t>nas reações </a:t>
            </a:r>
            <a:r>
              <a:rPr lang="pt-BR" dirty="0" smtClean="0">
                <a:latin typeface="Arial Narrow" pitchFamily="34" charset="0"/>
              </a:rPr>
              <a:t>químicas;</a:t>
            </a:r>
          </a:p>
          <a:p>
            <a:r>
              <a:rPr lang="pt-BR" dirty="0" smtClean="0">
                <a:latin typeface="Arial Narrow" pitchFamily="34" charset="0"/>
              </a:rPr>
              <a:t>Átomo </a:t>
            </a:r>
            <a:r>
              <a:rPr lang="pt-BR" dirty="0">
                <a:latin typeface="Arial Narrow" pitchFamily="34" charset="0"/>
              </a:rPr>
              <a:t>= sistema </a:t>
            </a:r>
            <a:r>
              <a:rPr lang="pt-BR" dirty="0" smtClean="0">
                <a:latin typeface="Arial Narrow" pitchFamily="34" charset="0"/>
              </a:rPr>
              <a:t>contínuo.</a:t>
            </a:r>
          </a:p>
          <a:p>
            <a:r>
              <a:rPr lang="pt-BR" dirty="0" smtClean="0">
                <a:latin typeface="Arial Narrow" pitchFamily="34" charset="0"/>
              </a:rPr>
              <a:t>Todos </a:t>
            </a:r>
            <a:r>
              <a:rPr lang="pt-BR" dirty="0">
                <a:latin typeface="Arial Narrow" pitchFamily="34" charset="0"/>
              </a:rPr>
              <a:t>os átomos de um mesmo elemento químico são idênticos.</a:t>
            </a:r>
            <a:endParaRPr lang="pt-BR" dirty="0"/>
          </a:p>
          <a:p>
            <a:endParaRPr lang="pt-BR" dirty="0"/>
          </a:p>
        </p:txBody>
      </p:sp>
      <p:sp>
        <p:nvSpPr>
          <p:cNvPr id="5" name="Título 1"/>
          <p:cNvSpPr txBox="1">
            <a:spLocks/>
          </p:cNvSpPr>
          <p:nvPr/>
        </p:nvSpPr>
        <p:spPr>
          <a:xfrm>
            <a:off x="457200" y="5886400"/>
            <a:ext cx="8229600" cy="1143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BR" sz="2800" dirty="0" smtClean="0">
                <a:latin typeface="Arial Narrow" pitchFamily="34" charset="0"/>
              </a:rPr>
              <a:t>	Apesar desse modelo ser simples, Dalton deu um grande passo na construção de um modelo atômico, provocando a busca por algumas respostas e formulação de novos modelos.</a:t>
            </a:r>
            <a:br>
              <a:rPr lang="pt-BR" sz="2800" dirty="0" smtClean="0">
                <a:latin typeface="Arial Narrow" pitchFamily="34" charset="0"/>
              </a:rPr>
            </a:br>
            <a:endParaRPr lang="pt-BR" sz="2800" dirty="0">
              <a:latin typeface="Arial Narrow" pitchFamily="34" charset="0"/>
            </a:endParaRPr>
          </a:p>
        </p:txBody>
      </p:sp>
    </p:spTree>
    <p:extLst>
      <p:ext uri="{BB962C8B-B14F-4D97-AF65-F5344CB8AC3E}">
        <p14:creationId xmlns:p14="http://schemas.microsoft.com/office/powerpoint/2010/main" val="1390345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6174432"/>
            <a:ext cx="8229600" cy="1143000"/>
          </a:xfrm>
        </p:spPr>
        <p:txBody>
          <a:bodyPr>
            <a:noAutofit/>
          </a:bodyPr>
          <a:lstStyle/>
          <a:p>
            <a:pPr algn="l"/>
            <a:r>
              <a:rPr lang="pt-BR" sz="2400" b="1" u="sng" dirty="0">
                <a:latin typeface="Arial Narrow" pitchFamily="34" charset="0"/>
              </a:rPr>
              <a:t>2ª Teoria Atômica:</a:t>
            </a:r>
            <a:br>
              <a:rPr lang="pt-BR" sz="2400" b="1" u="sng" dirty="0">
                <a:latin typeface="Arial Narrow" pitchFamily="34" charset="0"/>
              </a:rPr>
            </a:br>
            <a:r>
              <a:rPr lang="pt-BR" sz="2400" dirty="0">
                <a:latin typeface="Arial Narrow" pitchFamily="34" charset="0"/>
              </a:rPr>
              <a:t>	</a:t>
            </a:r>
            <a:r>
              <a:rPr lang="pt-BR" sz="2400" b="1" u="sng" dirty="0">
                <a:latin typeface="Arial Narrow" pitchFamily="34" charset="0"/>
              </a:rPr>
              <a:t>Teoria Atômica de Thomson – 1897</a:t>
            </a:r>
            <a:br>
              <a:rPr lang="pt-BR" sz="2400" b="1" u="sng" dirty="0">
                <a:latin typeface="Arial Narrow" pitchFamily="34" charset="0"/>
              </a:rPr>
            </a:br>
            <a:r>
              <a:rPr lang="pt-BR" sz="2400" b="1" u="sng" dirty="0" smtClean="0">
                <a:latin typeface="Arial Narrow" pitchFamily="34" charset="0"/>
              </a:rPr>
              <a:t/>
            </a:r>
            <a:br>
              <a:rPr lang="pt-BR" sz="2400" b="1" u="sng" dirty="0" smtClean="0">
                <a:latin typeface="Arial Narrow" pitchFamily="34" charset="0"/>
              </a:rPr>
            </a:br>
            <a:r>
              <a:rPr lang="pt-BR" sz="2400" dirty="0">
                <a:latin typeface="Arial Narrow" pitchFamily="34" charset="0"/>
              </a:rPr>
              <a:t>	</a:t>
            </a:r>
            <a:r>
              <a:rPr lang="pt-BR" sz="2800" dirty="0" smtClean="0">
                <a:latin typeface="Arial Narrow" pitchFamily="34" charset="0"/>
              </a:rPr>
              <a:t>Sua </a:t>
            </a:r>
            <a:r>
              <a:rPr lang="pt-BR" sz="2800" dirty="0">
                <a:latin typeface="Arial Narrow" pitchFamily="34" charset="0"/>
              </a:rPr>
              <a:t>teoria consiste em que a matéria, independente de suas </a:t>
            </a:r>
            <a:r>
              <a:rPr lang="pt-BR" sz="2800" dirty="0" smtClean="0">
                <a:latin typeface="Arial Narrow" pitchFamily="34" charset="0"/>
              </a:rPr>
              <a:t>propriedades, </a:t>
            </a:r>
            <a:r>
              <a:rPr lang="pt-BR" sz="2800" dirty="0">
                <a:latin typeface="Arial Narrow" pitchFamily="34" charset="0"/>
              </a:rPr>
              <a:t>contém partículas de massa muito menores que o átomo do hidrogênio (H). Essas partículas receberam o nome de corpúsculos, mais tarde conhecidas como elétrons</a:t>
            </a:r>
            <a:r>
              <a:rPr lang="pt-BR" sz="2800" dirty="0" smtClean="0">
                <a:latin typeface="Arial Narrow" pitchFamily="34" charset="0"/>
              </a:rPr>
              <a:t>.</a:t>
            </a:r>
            <a:br>
              <a:rPr lang="pt-BR" sz="2800" dirty="0" smtClean="0">
                <a:latin typeface="Arial Narrow" pitchFamily="34" charset="0"/>
              </a:rPr>
            </a:br>
            <a:r>
              <a:rPr lang="pt-BR" sz="2800" dirty="0" smtClean="0">
                <a:latin typeface="Arial Narrow" pitchFamily="34" charset="0"/>
              </a:rPr>
              <a:t>	Thomson derrubou a idéia de que o átomo era indivisível. Para ele, o átomo era um esfera maciça de carga positiva e que na superfície dessa esfera havia elétrons de carga negativa espalhados uniformemente para garantir o equilíbrio elétrico. Seu modelo é mais conhecido como “pudim de passas”.</a:t>
            </a:r>
            <a:br>
              <a:rPr lang="pt-BR" sz="2800" dirty="0" smtClean="0">
                <a:latin typeface="Arial Narrow" pitchFamily="34" charset="0"/>
              </a:rPr>
            </a:br>
            <a:r>
              <a:rPr lang="pt-BR" sz="2800" dirty="0">
                <a:latin typeface="Arial Narrow" pitchFamily="34" charset="0"/>
              </a:rPr>
              <a:t>	</a:t>
            </a:r>
            <a:r>
              <a:rPr lang="pt-BR" sz="2800" dirty="0" smtClean="0">
                <a:latin typeface="Arial Narrow" pitchFamily="34" charset="0"/>
              </a:rPr>
              <a:t>Foi Thomson o responsável pela descoberta dos elétrons.</a:t>
            </a:r>
            <a:r>
              <a:rPr lang="pt-BR" sz="3200" dirty="0">
                <a:latin typeface="Arial Narrow" pitchFamily="34" charset="0"/>
              </a:rPr>
              <a:t/>
            </a:r>
            <a:br>
              <a:rPr lang="pt-BR" sz="3200" dirty="0">
                <a:latin typeface="Arial Narrow" pitchFamily="34" charset="0"/>
              </a:rPr>
            </a:br>
            <a:r>
              <a:rPr lang="pt-BR" sz="3200" dirty="0">
                <a:latin typeface="Arial Narrow" pitchFamily="34" charset="0"/>
              </a:rPr>
              <a:t>	</a:t>
            </a:r>
          </a:p>
        </p:txBody>
      </p:sp>
    </p:spTree>
    <p:extLst>
      <p:ext uri="{BB962C8B-B14F-4D97-AF65-F5344CB8AC3E}">
        <p14:creationId xmlns:p14="http://schemas.microsoft.com/office/powerpoint/2010/main" val="2875732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81608"/>
            <a:ext cx="8229600" cy="1143000"/>
          </a:xfrm>
        </p:spPr>
        <p:txBody>
          <a:bodyPr>
            <a:normAutofit/>
          </a:bodyPr>
          <a:lstStyle/>
          <a:p>
            <a:r>
              <a:rPr lang="pt-BR" sz="3200" b="1" dirty="0" smtClean="0">
                <a:latin typeface="Arial Narrow" pitchFamily="34" charset="0"/>
              </a:rPr>
              <a:t>Explicando o tubo de raios catódicos – a maneira de como Thomson descobriu os elétrons</a:t>
            </a:r>
            <a:endParaRPr lang="pt-BR" sz="3200" b="1" dirty="0">
              <a:latin typeface="Arial Narrow" pitchFamily="34" charset="0"/>
            </a:endParaRPr>
          </a:p>
        </p:txBody>
      </p:sp>
      <p:sp>
        <p:nvSpPr>
          <p:cNvPr id="6" name="Marcador de Posição de Conteúdo 5"/>
          <p:cNvSpPr>
            <a:spLocks noGrp="1"/>
          </p:cNvSpPr>
          <p:nvPr>
            <p:ph sz="quarter" idx="13"/>
          </p:nvPr>
        </p:nvSpPr>
        <p:spPr>
          <a:xfrm>
            <a:off x="4709864" y="1711349"/>
            <a:ext cx="4038600" cy="4525963"/>
          </a:xfrm>
        </p:spPr>
        <p:txBody>
          <a:bodyPr>
            <a:normAutofit fontScale="92500" lnSpcReduction="10000"/>
          </a:bodyPr>
          <a:lstStyle/>
          <a:p>
            <a:r>
              <a:rPr lang="pt-BR" dirty="0">
                <a:latin typeface="Arial Narrow" pitchFamily="34" charset="0"/>
              </a:rPr>
              <a:t>Sai do cátodo um fluxo de elétrons chamados raios catódicos. Esses raios catódicos se dirigem à parede oposta do tubo, produzindo uma fluorescência devido ao choque dos elétrons. Esses elétrons saíram do cátodo com os átomos do vidro da ampola.</a:t>
            </a:r>
          </a:p>
          <a:p>
            <a:r>
              <a:rPr lang="pt-BR" dirty="0">
                <a:latin typeface="Arial Narrow" pitchFamily="34" charset="0"/>
              </a:rPr>
              <a:t>Os raios catódicos quando incidem sobre um anteparo, produzem uma sombra na parede oposta do tubo, permitindo concluir que se propagam em linha reta.</a:t>
            </a:r>
          </a:p>
          <a:p>
            <a:r>
              <a:rPr lang="pt-BR" dirty="0">
                <a:latin typeface="Arial Narrow" pitchFamily="34" charset="0"/>
              </a:rPr>
              <a:t>Os raios catódicos são desviados por um campo de carga elétrica positiva, o que se faz entender que são dotados de carga elétrica negativa.</a:t>
            </a:r>
          </a:p>
          <a:p>
            <a:endParaRPr lang="pt-BR" dirty="0">
              <a:latin typeface="Arial Narrow" pitchFamily="34"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3" y="1268760"/>
            <a:ext cx="2790407" cy="2882032"/>
          </a:xfrm>
          <a:prstGeom prst="rect">
            <a:avLst/>
          </a:prstGeom>
        </p:spPr>
      </p:pic>
      <p:pic>
        <p:nvPicPr>
          <p:cNvPr id="7" name="Image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459" y="4221088"/>
            <a:ext cx="3698653" cy="2493045"/>
          </a:xfrm>
          <a:prstGeom prst="rect">
            <a:avLst/>
          </a:prstGeom>
        </p:spPr>
      </p:pic>
    </p:spTree>
    <p:extLst>
      <p:ext uri="{BB962C8B-B14F-4D97-AF65-F5344CB8AC3E}">
        <p14:creationId xmlns:p14="http://schemas.microsoft.com/office/powerpoint/2010/main" val="294897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29353"/>
            <a:ext cx="7315200" cy="1154097"/>
          </a:xfrm>
        </p:spPr>
        <p:txBody>
          <a:bodyPr>
            <a:normAutofit/>
          </a:bodyPr>
          <a:lstStyle/>
          <a:p>
            <a:r>
              <a:rPr lang="pt-BR" sz="3200" b="1" dirty="0" smtClean="0">
                <a:latin typeface="Arial Narrow" pitchFamily="34" charset="0"/>
              </a:rPr>
              <a:t>Eugen Goldstein e a descoberta do próton</a:t>
            </a:r>
            <a:endParaRPr lang="pt-BR" sz="3200" b="1" dirty="0">
              <a:latin typeface="Arial Narrow" pitchFamily="34" charset="0"/>
            </a:endParaRPr>
          </a:p>
        </p:txBody>
      </p:sp>
      <p:pic>
        <p:nvPicPr>
          <p:cNvPr id="1026"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467544" y="2276872"/>
            <a:ext cx="403860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arcador de Posição de Conteúdo 4"/>
          <p:cNvSpPr>
            <a:spLocks noGrp="1"/>
          </p:cNvSpPr>
          <p:nvPr>
            <p:ph sz="quarter" idx="14"/>
          </p:nvPr>
        </p:nvSpPr>
        <p:spPr>
          <a:xfrm>
            <a:off x="4648200" y="2276872"/>
            <a:ext cx="4038600" cy="4525963"/>
          </a:xfrm>
        </p:spPr>
        <p:txBody>
          <a:bodyPr>
            <a:noAutofit/>
          </a:bodyPr>
          <a:lstStyle/>
          <a:p>
            <a:r>
              <a:rPr lang="pt-BR" dirty="0">
                <a:latin typeface="Arial Narrow" pitchFamily="34" charset="0"/>
              </a:rPr>
              <a:t>No interior da ampola de descarga em gases rarefeitos é colocado um cátodo perfurado.</a:t>
            </a:r>
          </a:p>
          <a:p>
            <a:r>
              <a:rPr lang="pt-BR" dirty="0">
                <a:latin typeface="Arial Narrow" pitchFamily="34" charset="0"/>
              </a:rPr>
              <a:t>Do cátodo perfurado sai os elétrons catódicos (representados em vermelho), que se chocam com as moléculas do gás (em azul claro) no interior do tubo.</a:t>
            </a:r>
          </a:p>
          <a:p>
            <a:endParaRPr lang="pt-BR" dirty="0">
              <a:latin typeface="Arial Narrow" pitchFamily="34" charset="0"/>
            </a:endParaRPr>
          </a:p>
        </p:txBody>
      </p:sp>
    </p:spTree>
    <p:extLst>
      <p:ext uri="{BB962C8B-B14F-4D97-AF65-F5344CB8AC3E}">
        <p14:creationId xmlns:p14="http://schemas.microsoft.com/office/powerpoint/2010/main" val="1425169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653136"/>
            <a:ext cx="8229600" cy="1143000"/>
          </a:xfrm>
        </p:spPr>
        <p:txBody>
          <a:bodyPr>
            <a:noAutofit/>
          </a:bodyPr>
          <a:lstStyle/>
          <a:p>
            <a:pPr algn="l"/>
            <a:r>
              <a:rPr lang="pt-BR" sz="2400" b="1" u="sng" dirty="0" smtClean="0">
                <a:latin typeface="Arial Narrow" pitchFamily="34" charset="0"/>
              </a:rPr>
              <a:t>3ª </a:t>
            </a:r>
            <a:r>
              <a:rPr lang="pt-BR" sz="2400" b="1" u="sng" dirty="0">
                <a:latin typeface="Arial Narrow" pitchFamily="34" charset="0"/>
              </a:rPr>
              <a:t>Teoria Atômica:</a:t>
            </a:r>
            <a:br>
              <a:rPr lang="pt-BR" sz="2400" b="1" u="sng" dirty="0">
                <a:latin typeface="Arial Narrow" pitchFamily="34" charset="0"/>
              </a:rPr>
            </a:br>
            <a:r>
              <a:rPr lang="pt-BR" sz="2400" dirty="0">
                <a:latin typeface="Arial Narrow" pitchFamily="34" charset="0"/>
              </a:rPr>
              <a:t>	</a:t>
            </a:r>
            <a:r>
              <a:rPr lang="pt-BR" sz="2400" b="1" u="sng" dirty="0">
                <a:latin typeface="Arial Narrow" pitchFamily="34" charset="0"/>
              </a:rPr>
              <a:t>Teoria Atômica de </a:t>
            </a:r>
            <a:r>
              <a:rPr lang="pt-BR" sz="2400" b="1" u="sng" dirty="0" smtClean="0">
                <a:latin typeface="Arial Narrow" pitchFamily="34" charset="0"/>
              </a:rPr>
              <a:t>Ernest Rutherford </a:t>
            </a:r>
            <a:r>
              <a:rPr lang="pt-BR" sz="2400" b="1" u="sng" dirty="0">
                <a:latin typeface="Arial Narrow" pitchFamily="34" charset="0"/>
              </a:rPr>
              <a:t>– </a:t>
            </a:r>
            <a:r>
              <a:rPr lang="pt-BR" sz="2400" b="1" u="sng" dirty="0" smtClean="0">
                <a:latin typeface="Arial Narrow" pitchFamily="34" charset="0"/>
              </a:rPr>
              <a:t>1911</a:t>
            </a:r>
            <a:br>
              <a:rPr lang="pt-BR" sz="2400" b="1" u="sng" dirty="0" smtClean="0">
                <a:latin typeface="Arial Narrow" pitchFamily="34" charset="0"/>
              </a:rPr>
            </a:br>
            <a:r>
              <a:rPr lang="pt-BR" sz="2400" b="1" u="sng" dirty="0" smtClean="0">
                <a:latin typeface="Arial Narrow" pitchFamily="34" charset="0"/>
              </a:rPr>
              <a:t/>
            </a:r>
            <a:br>
              <a:rPr lang="pt-BR" sz="2400" b="1" u="sng" dirty="0" smtClean="0">
                <a:latin typeface="Arial Narrow" pitchFamily="34" charset="0"/>
              </a:rPr>
            </a:br>
            <a:r>
              <a:rPr lang="pt-BR" sz="2400" b="1" u="sng" dirty="0">
                <a:latin typeface="Arial Narrow" pitchFamily="34" charset="0"/>
              </a:rPr>
              <a:t/>
            </a:r>
            <a:br>
              <a:rPr lang="pt-BR" sz="2400" b="1" u="sng" dirty="0">
                <a:latin typeface="Arial Narrow" pitchFamily="34" charset="0"/>
              </a:rPr>
            </a:br>
            <a:r>
              <a:rPr lang="pt-BR" sz="2400" b="1" u="sng" dirty="0" smtClean="0">
                <a:latin typeface="Arial Narrow" pitchFamily="34" charset="0"/>
              </a:rPr>
              <a:t/>
            </a:r>
            <a:br>
              <a:rPr lang="pt-BR" sz="2400" b="1" u="sng" dirty="0" smtClean="0">
                <a:latin typeface="Arial Narrow" pitchFamily="34" charset="0"/>
              </a:rPr>
            </a:br>
            <a:r>
              <a:rPr lang="pt-BR" sz="2400" dirty="0" smtClean="0">
                <a:latin typeface="Arial Narrow" pitchFamily="34" charset="0"/>
              </a:rPr>
              <a:t>	</a:t>
            </a:r>
            <a:r>
              <a:rPr lang="pt-BR" sz="2800" dirty="0" smtClean="0">
                <a:latin typeface="Arial Narrow" pitchFamily="34" charset="0"/>
              </a:rPr>
              <a:t>Ernest </a:t>
            </a:r>
            <a:r>
              <a:rPr lang="pt-BR" sz="2800" dirty="0">
                <a:latin typeface="Arial Narrow" pitchFamily="34" charset="0"/>
              </a:rPr>
              <a:t>Rutherford se dedicou ao estudo do comportamento dos raios X e a emissão de radioatividade do Urânio.</a:t>
            </a:r>
            <a:br>
              <a:rPr lang="pt-BR" sz="2800" dirty="0">
                <a:latin typeface="Arial Narrow" pitchFamily="34" charset="0"/>
              </a:rPr>
            </a:br>
            <a:r>
              <a:rPr lang="pt-BR" sz="2800" dirty="0" smtClean="0">
                <a:latin typeface="Arial Narrow" pitchFamily="34" charset="0"/>
              </a:rPr>
              <a:t>	Rutherford </a:t>
            </a:r>
            <a:r>
              <a:rPr lang="pt-BR" sz="2800" dirty="0">
                <a:latin typeface="Arial Narrow" pitchFamily="34" charset="0"/>
              </a:rPr>
              <a:t>identificou dois tipos de radiação: as partículas alfa (α) e beta (β).</a:t>
            </a:r>
            <a:br>
              <a:rPr lang="pt-BR" sz="2800" dirty="0">
                <a:latin typeface="Arial Narrow" pitchFamily="34" charset="0"/>
              </a:rPr>
            </a:br>
            <a:r>
              <a:rPr lang="pt-BR" sz="2400" b="1" u="sng" dirty="0">
                <a:latin typeface="Arial Narrow" pitchFamily="34" charset="0"/>
              </a:rPr>
              <a:t/>
            </a:r>
            <a:br>
              <a:rPr lang="pt-BR" sz="2400" b="1" u="sng" dirty="0">
                <a:latin typeface="Arial Narrow" pitchFamily="34" charset="0"/>
              </a:rPr>
            </a:br>
            <a:endParaRPr lang="pt-BR" sz="2400" dirty="0"/>
          </a:p>
        </p:txBody>
      </p:sp>
    </p:spTree>
    <p:extLst>
      <p:ext uri="{BB962C8B-B14F-4D97-AF65-F5344CB8AC3E}">
        <p14:creationId xmlns:p14="http://schemas.microsoft.com/office/powerpoint/2010/main" val="42839314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877272"/>
            <a:ext cx="8229600" cy="1143000"/>
          </a:xfrm>
        </p:spPr>
        <p:txBody>
          <a:bodyPr>
            <a:normAutofit fontScale="90000"/>
          </a:bodyPr>
          <a:lstStyle/>
          <a:p>
            <a:pPr algn="l"/>
            <a:r>
              <a:rPr lang="pt-BR" sz="3600" b="1" dirty="0" smtClean="0">
                <a:latin typeface="Arial Narrow" pitchFamily="34" charset="0"/>
              </a:rPr>
              <a:t/>
            </a:r>
            <a:br>
              <a:rPr lang="pt-BR" sz="3600" b="1" dirty="0" smtClean="0">
                <a:latin typeface="Arial Narrow" pitchFamily="34" charset="0"/>
              </a:rPr>
            </a:br>
            <a:r>
              <a:rPr lang="pt-BR" sz="3600" b="1" dirty="0">
                <a:latin typeface="Arial Narrow" pitchFamily="34" charset="0"/>
              </a:rPr>
              <a:t/>
            </a:r>
            <a:br>
              <a:rPr lang="pt-BR" sz="3600" b="1" dirty="0">
                <a:latin typeface="Arial Narrow" pitchFamily="34" charset="0"/>
              </a:rPr>
            </a:br>
            <a:r>
              <a:rPr lang="pt-BR" sz="3600" b="1" dirty="0" smtClean="0">
                <a:latin typeface="Arial Narrow" pitchFamily="34" charset="0"/>
              </a:rPr>
              <a:t>	</a:t>
            </a:r>
            <a:r>
              <a:rPr lang="pt-BR" sz="3100" dirty="0" smtClean="0">
                <a:latin typeface="Arial Narrow" pitchFamily="34" charset="0"/>
              </a:rPr>
              <a:t>Rutherford </a:t>
            </a:r>
            <a:r>
              <a:rPr lang="pt-BR" sz="3100" dirty="0">
                <a:latin typeface="Arial Narrow" pitchFamily="34" charset="0"/>
              </a:rPr>
              <a:t>e sua equipe utilizaram o polônio como fonte de partículas alfa, pois o polônio é um elemento radioativo, ou seja, emite naturalmente, espontaneamente, partículas alfa. Já se sabia que as partículas alfa eram dotadas de </a:t>
            </a:r>
            <a:r>
              <a:rPr lang="pt-BR" sz="3100" dirty="0" smtClean="0">
                <a:latin typeface="Arial Narrow" pitchFamily="34" charset="0"/>
              </a:rPr>
              <a:t>carga </a:t>
            </a:r>
            <a:r>
              <a:rPr lang="pt-BR" sz="3100" dirty="0">
                <a:latin typeface="Arial Narrow" pitchFamily="34" charset="0"/>
              </a:rPr>
              <a:t>elétrica positiva, com massa muito maior que a dos elétrons e eram emitidas em grande velocidade.</a:t>
            </a:r>
            <a:br>
              <a:rPr lang="pt-BR" sz="3100" dirty="0">
                <a:latin typeface="Arial Narrow" pitchFamily="34" charset="0"/>
              </a:rPr>
            </a:br>
            <a:r>
              <a:rPr lang="pt-BR" sz="3100" dirty="0" smtClean="0">
                <a:latin typeface="Arial Narrow" pitchFamily="34" charset="0"/>
              </a:rPr>
              <a:t>	Para </a:t>
            </a:r>
            <a:r>
              <a:rPr lang="pt-BR" sz="3100" dirty="0">
                <a:latin typeface="Arial Narrow" pitchFamily="34" charset="0"/>
              </a:rPr>
              <a:t>se entender melhor: um pouco de polônio funcionava como uma arma de fogo disparando projéteis (então no experimento de Rutherford, o polônio seria a arma e as partículas alfa seriam os projéteis).</a:t>
            </a:r>
            <a:br>
              <a:rPr lang="pt-BR" sz="3100" dirty="0">
                <a:latin typeface="Arial Narrow" pitchFamily="34" charset="0"/>
              </a:rPr>
            </a:br>
            <a:r>
              <a:rPr lang="pt-BR" sz="3100" dirty="0" smtClean="0">
                <a:latin typeface="Arial Narrow" pitchFamily="34" charset="0"/>
              </a:rPr>
              <a:t>	As </a:t>
            </a:r>
            <a:r>
              <a:rPr lang="pt-BR" sz="3100">
                <a:latin typeface="Arial Narrow" pitchFamily="34" charset="0"/>
              </a:rPr>
              <a:t>partículas </a:t>
            </a:r>
            <a:r>
              <a:rPr lang="pt-BR" sz="3100" smtClean="0">
                <a:latin typeface="Arial Narrow" pitchFamily="34" charset="0"/>
              </a:rPr>
              <a:t>alfa </a:t>
            </a:r>
            <a:r>
              <a:rPr lang="pt-BR" sz="3100" dirty="0">
                <a:latin typeface="Arial Narrow" pitchFamily="34" charset="0"/>
              </a:rPr>
              <a:t>são invisíveis, mas quando colidem com substâncias fluorescentes (como o </a:t>
            </a:r>
            <a:r>
              <a:rPr lang="pt-BR" sz="3100" dirty="0" smtClean="0">
                <a:latin typeface="Arial Narrow" pitchFamily="34" charset="0"/>
              </a:rPr>
              <a:t>ZnS), </a:t>
            </a:r>
            <a:r>
              <a:rPr lang="pt-BR" sz="3100" dirty="0">
                <a:latin typeface="Arial Narrow" pitchFamily="34" charset="0"/>
              </a:rPr>
              <a:t>produzem um pequeno brilho que pode ser notado.</a:t>
            </a:r>
            <a:r>
              <a:rPr lang="pt-BR" sz="3200" dirty="0"/>
              <a:t/>
            </a:r>
            <a:br>
              <a:rPr lang="pt-BR" sz="3200" dirty="0"/>
            </a:br>
            <a:endParaRPr lang="pt-BR" sz="3600" b="1" dirty="0">
              <a:latin typeface="Arial Narrow" pitchFamily="34" charset="0"/>
            </a:endParaRPr>
          </a:p>
        </p:txBody>
      </p:sp>
      <p:sp>
        <p:nvSpPr>
          <p:cNvPr id="11" name="CaixaDeTexto 10"/>
          <p:cNvSpPr txBox="1"/>
          <p:nvPr/>
        </p:nvSpPr>
        <p:spPr>
          <a:xfrm>
            <a:off x="1835696" y="116632"/>
            <a:ext cx="5976664" cy="646331"/>
          </a:xfrm>
          <a:prstGeom prst="rect">
            <a:avLst/>
          </a:prstGeom>
          <a:noFill/>
        </p:spPr>
        <p:txBody>
          <a:bodyPr wrap="square" rtlCol="0">
            <a:spAutoFit/>
          </a:bodyPr>
          <a:lstStyle/>
          <a:p>
            <a:r>
              <a:rPr lang="pt-BR" sz="3600" b="1" dirty="0">
                <a:solidFill>
                  <a:schemeClr val="tx2"/>
                </a:solidFill>
                <a:latin typeface="Arial Narrow" pitchFamily="34" charset="0"/>
              </a:rPr>
              <a:t>Experimento de Rutherford</a:t>
            </a:r>
            <a:endParaRPr lang="pt-BR" sz="3600" dirty="0">
              <a:solidFill>
                <a:schemeClr val="tx2"/>
              </a:solidFill>
            </a:endParaRPr>
          </a:p>
        </p:txBody>
      </p:sp>
    </p:spTree>
    <p:extLst>
      <p:ext uri="{BB962C8B-B14F-4D97-AF65-F5344CB8AC3E}">
        <p14:creationId xmlns:p14="http://schemas.microsoft.com/office/powerpoint/2010/main" val="2741154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08" y="2030495"/>
            <a:ext cx="5121772" cy="30546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Marcador de Posição de Conteúdo 4"/>
          <p:cNvSpPr>
            <a:spLocks noGrp="1"/>
          </p:cNvSpPr>
          <p:nvPr>
            <p:ph sz="quarter" idx="13"/>
          </p:nvPr>
        </p:nvSpPr>
        <p:spPr>
          <a:xfrm>
            <a:off x="5326320" y="2420888"/>
            <a:ext cx="3566160" cy="3593592"/>
          </a:xfrm>
        </p:spPr>
        <p:txBody>
          <a:bodyPr/>
          <a:lstStyle/>
          <a:p>
            <a:r>
              <a:rPr lang="pt-BR" dirty="0">
                <a:latin typeface="Arial Narrow" pitchFamily="34" charset="0"/>
              </a:rPr>
              <a:t>Um pouco de polônio foi colocado no interior de um bloco de chumbo, com um furo onde, atavés dele, saía um feixe de partículas alfa (que sairam do polônio).</a:t>
            </a:r>
          </a:p>
        </p:txBody>
      </p:sp>
    </p:spTree>
    <p:extLst>
      <p:ext uri="{BB962C8B-B14F-4D97-AF65-F5344CB8AC3E}">
        <p14:creationId xmlns:p14="http://schemas.microsoft.com/office/powerpoint/2010/main" val="3795775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á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250</TotalTime>
  <Words>632</Words>
  <Application>Microsoft Office PowerPoint</Application>
  <PresentationFormat>Apresentação no Ecrã (4:3)</PresentationFormat>
  <Paragraphs>45</Paragraphs>
  <Slides>16</Slides>
  <Notes>0</Notes>
  <HiddenSlides>0</HiddenSlides>
  <MMClips>0</MMClips>
  <ScaleCrop>false</ScaleCrop>
  <HeadingPairs>
    <vt:vector size="4" baseType="variant">
      <vt:variant>
        <vt:lpstr>Tema</vt:lpstr>
      </vt:variant>
      <vt:variant>
        <vt:i4>1</vt:i4>
      </vt:variant>
      <vt:variant>
        <vt:lpstr>Títulos dos diapositivos</vt:lpstr>
      </vt:variant>
      <vt:variant>
        <vt:i4>16</vt:i4>
      </vt:variant>
    </vt:vector>
  </HeadingPairs>
  <TitlesOfParts>
    <vt:vector size="17" baseType="lpstr">
      <vt:lpstr>Perspectiva</vt:lpstr>
      <vt:lpstr>QUÍMICA</vt:lpstr>
      <vt:lpstr> Lucipo de Mileto (450 a.C.) e seu discípulo Demócrito de Abdera (400 a.C.) chegaram a conclusão de que a matéria era descontínua e formada por partículas indivisíveis. Disso vem o nome Átomo (A = não / tomo = parte), ou seja Átomo = não divisível.  Até então isso era discussão de filósofos, porém, depois do século XVI, professores cientistas começaram a formular as teorias – modelos – atômicos.  </vt:lpstr>
      <vt:lpstr>1ª Teoria Atômica:  Teoria Atômica de Dalton – passagem século VIII para XIX   Mais conhecido como modelo “bola de bilhar”,  Dalton propôs que:   </vt:lpstr>
      <vt:lpstr>2ª Teoria Atômica:  Teoria Atômica de Thomson – 1897   Sua teoria consiste em que a matéria, independente de suas propriedades, contém partículas de massa muito menores que o átomo do hidrogênio (H). Essas partículas receberam o nome de corpúsculos, mais tarde conhecidas como elétrons.  Thomson derrubou a idéia de que o átomo era indivisível. Para ele, o átomo era um esfera maciça de carga positiva e que na superfície dessa esfera havia elétrons de carga negativa espalhados uniformemente para garantir o equilíbrio elétrico. Seu modelo é mais conhecido como “pudim de passas”.  Foi Thomson o responsável pela descoberta dos elétrons.  </vt:lpstr>
      <vt:lpstr>Explicando o tubo de raios catódicos – a maneira de como Thomson descobriu os elétrons</vt:lpstr>
      <vt:lpstr>Eugen Goldstein e a descoberta do próton</vt:lpstr>
      <vt:lpstr>3ª Teoria Atômica:  Teoria Atômica de Ernest Rutherford – 1911     Ernest Rutherford se dedicou ao estudo do comportamento dos raios X e a emissão de radioatividade do Urânio.  Rutherford identificou dois tipos de radiação: as partículas alfa (α) e beta (β).  </vt:lpstr>
      <vt:lpstr>   Rutherford e sua equipe utilizaram o polônio como fonte de partículas alfa, pois o polônio é um elemento radioativo, ou seja, emite naturalmente, espontaneamente, partículas alfa. Já se sabia que as partículas alfa eram dotadas de carga elétrica positiva, com massa muito maior que a dos elétrons e eram emitidas em grande velocidade.  Para se entender melhor: um pouco de polônio funcionava como uma arma de fogo disparando projéteis (então no experimento de Rutherford, o polônio seria a arma e as partículas alfa seriam os projéteis).  As partículas alfa são invisíveis, mas quando colidem com substâncias fluorescentes (como o ZnS), produzem um pequeno brilho que pode ser notado. </vt:lpstr>
      <vt:lpstr>Apresentação do PowerPoint</vt:lpstr>
      <vt:lpstr>Apresentação do PowerPoint</vt:lpstr>
      <vt:lpstr>Apresentação do PowerPoint</vt:lpstr>
      <vt:lpstr> Muito raramente, algumas partículas alfa eram refletidas ao incidirem sobre a lâmina de ouro.  Para explicar a passagem livre das partículas alfa através da lâmina fina de ouro, Rutherford admitiu que a massa dos átomos que constituiam a lâmina, deveriam estar concentrada em pequenos núcleos.  E para explicar o desvio das outras partículas, Rutherford disse que esses núcleos teriam carga positiva. Como as partículas alfa são positivas, aquelas que passaram muito próximo dos núcleos dos átomos da lâmina, acabaram sendo repelidas, pois o átomo tem o núcleo positivo. (Ou seja, junta a partícula alfa que tem carga positiva com o átomo que tem núcleo positivo = se repelem, pois a carga é igual).  </vt:lpstr>
      <vt:lpstr>   Como o tamanho do núcleo é muito pequeno, a probabilidade dessas partículas alfa refletirem também é muito pequena. Por isso a maioria das partículas alfa atravessavam a placa de ouro sem problemas.  Como a massa da partícula alfa é muito maior que a do elétron, ela não poderia sofrer desvios na colisão com ele.  Então, segundo o experimento de Rutherford:  </vt:lpstr>
      <vt:lpstr>4ª Teoria Atômica:  Teoria Atômica de Niels Bohr – 1920   Baseando-se no modelo atômico de Rutherford e as dificuldades desse mesmo modelo, Bohr acabou desenvolvendo um modelo atômio que unificava a teoria atômica de Rutherford e a teoria da mecânica quântica de Max Planck.  Sua teoria é: ao giriar em torno de um núcleo central, os elétrons deveriam girar em órbitas específicas com níveis energizados. De acordo com seus estudos sobre os elementos químicos com mais de dois elétrons, concluiu que se tratava de uma organização bem definida em orbitais. Descobriu ainda que as propriedades químicas dos elementos eram determinadas pelo orbital mais externo. (O que veremos nas próximas aulas).  </vt:lpstr>
      <vt:lpstr>   5ª Teoria Atômica:  Teoria Atômica de Erwin Schrödinger, Louis Victor de Broglie e Werner Heisenberg – 1925   Postularam uma nova visão dos modelos atômicos, chamada mecânica ondulatória. Baseando-se na hipótese proposta por Broglie, de que todo corpúsculo atômico pode comportar-se como onda e como partícula, Heisenberg postulou o princípio da incerteza.  A idéia de órbita eletrônica acabou sendo substituída pelo conceito de probabilidade de se encontrar num instante qualquer um elétron numa determinada região do espaço.  O átomo deixou de ser indivisível como acreditavam os filósofos gregos antigos e Dalton. O modelo atômico portanto, passou a se constituir de uma estrutura mais complexa.    </vt:lpstr>
      <vt:lpstr>Modelo Atômico Atual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QUÍMICA</dc:title>
  <dc:creator>Amanda</dc:creator>
  <cp:lastModifiedBy>Amanda</cp:lastModifiedBy>
  <cp:revision>66</cp:revision>
  <dcterms:created xsi:type="dcterms:W3CDTF">2011-04-13T02:35:58Z</dcterms:created>
  <dcterms:modified xsi:type="dcterms:W3CDTF">2011-04-13T06:47:42Z</dcterms:modified>
</cp:coreProperties>
</file>