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05D4693-3434-4889-A775-960B423C624E}" type="datetimeFigureOut">
              <a:rPr lang="pt-BR" smtClean="0"/>
              <a:t>11/04/2011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2E1C2DC-23F0-4A4C-8198-1B9FB6CA993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800" dirty="0" smtClean="0">
                <a:latin typeface="Arial Rounded MT Bold" pitchFamily="34" charset="0"/>
              </a:rPr>
              <a:t>QUÍMICA</a:t>
            </a:r>
            <a:endParaRPr lang="pt-BR" sz="8800" dirty="0">
              <a:latin typeface="Arial Rounded MT Bold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 Narrow" pitchFamily="34" charset="0"/>
              </a:rPr>
              <a:t>Tabela Periódica</a:t>
            </a:r>
            <a:endParaRPr lang="pt-BR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421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latin typeface="Arial Narrow" pitchFamily="34" charset="0"/>
              </a:rPr>
              <a:t>3 – Eletronegatividade: a capacidade que um átocomo possui de atrair elétrons, em comparação a outro átomo aumenta de baixo para cima em relação as famílias (exceto a Família 8A)  e aumenta da esquerda para a direita em ralação aos períodos. Obs.: os elementos que mais se aproximam do fluor são os mais eletronegativos.</a:t>
            </a:r>
            <a:endParaRPr lang="pt-BR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077072"/>
            <a:ext cx="8301608" cy="1656184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	</a:t>
            </a:r>
            <a:r>
              <a:rPr lang="pt-BR" sz="3200" dirty="0" smtClean="0">
                <a:latin typeface="Arial Narrow" pitchFamily="34" charset="0"/>
              </a:rPr>
              <a:t>Aqui está uma breve introdução de nada mais útil e indispensável na vida de um químico: a tabela periódica.	</a:t>
            </a:r>
            <a:br>
              <a:rPr lang="pt-BR" sz="3200" dirty="0" smtClean="0">
                <a:latin typeface="Arial Narrow" pitchFamily="34" charset="0"/>
              </a:rPr>
            </a:br>
            <a:r>
              <a:rPr lang="pt-BR" sz="3200" dirty="0" smtClean="0">
                <a:latin typeface="Arial Narrow" pitchFamily="34" charset="0"/>
              </a:rPr>
              <a:t>	A tabela periódica foi criada em 1869 para </a:t>
            </a:r>
            <a:r>
              <a:rPr lang="pt-BR" sz="3200" dirty="0">
                <a:latin typeface="Arial Narrow" pitchFamily="34" charset="0"/>
              </a:rPr>
              <a:t>organizar os </a:t>
            </a:r>
            <a:r>
              <a:rPr lang="pt-BR" sz="3200" dirty="0" smtClean="0">
                <a:latin typeface="Arial Narrow" pitchFamily="34" charset="0"/>
              </a:rPr>
              <a:t>elementos </a:t>
            </a:r>
            <a:r>
              <a:rPr lang="pt-BR" sz="3200" dirty="0">
                <a:latin typeface="Arial Narrow" pitchFamily="34" charset="0"/>
              </a:rPr>
              <a:t>de maneira em que estes estejam agrupados de acordo com suas semelhanças em relação as propriedades físicas e químicas</a:t>
            </a:r>
            <a:r>
              <a:rPr lang="pt-BR" sz="3200" dirty="0" smtClean="0">
                <a:latin typeface="Arial Narrow" pitchFamily="34" charset="0"/>
              </a:rPr>
              <a:t>.</a:t>
            </a:r>
            <a:br>
              <a:rPr lang="pt-BR" sz="3200" dirty="0" smtClean="0">
                <a:latin typeface="Arial Narrow" pitchFamily="34" charset="0"/>
              </a:rPr>
            </a:br>
            <a:r>
              <a:rPr lang="pt-BR" sz="3200" dirty="0" smtClean="0">
                <a:latin typeface="Arial Narrow" pitchFamily="34" charset="0"/>
              </a:rPr>
              <a:t>	Portanto</a:t>
            </a:r>
            <a:r>
              <a:rPr lang="pt-BR" sz="3200" dirty="0">
                <a:latin typeface="Arial Narrow" pitchFamily="34" charset="0"/>
              </a:rPr>
              <a:t>, os elementos contidos na tabela periódica são organizados em </a:t>
            </a:r>
            <a:r>
              <a:rPr lang="pt-BR" sz="3200" dirty="0" smtClean="0">
                <a:latin typeface="Arial Narrow" pitchFamily="34" charset="0"/>
              </a:rPr>
              <a:t>FAMÍLIAS (vertical) </a:t>
            </a:r>
            <a:r>
              <a:rPr lang="pt-BR" sz="3200" dirty="0">
                <a:latin typeface="Arial Narrow" pitchFamily="34" charset="0"/>
              </a:rPr>
              <a:t>e </a:t>
            </a:r>
            <a:r>
              <a:rPr lang="pt-BR" sz="3200" dirty="0" smtClean="0">
                <a:latin typeface="Arial Narrow" pitchFamily="34" charset="0"/>
              </a:rPr>
              <a:t>PERÍODOS (que são 7 – horizontal).</a:t>
            </a:r>
            <a:endParaRPr lang="pt-BR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58143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u="sng" dirty="0" smtClean="0">
                <a:solidFill>
                  <a:srgbClr val="00B050"/>
                </a:solidFill>
                <a:latin typeface="Arial Narrow" pitchFamily="34" charset="0"/>
              </a:rPr>
              <a:t>Principais famílias:</a:t>
            </a:r>
            <a:r>
              <a:rPr lang="pt-BR" sz="3600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pt-BR" sz="36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t-BR" sz="3600" dirty="0" smtClean="0">
                <a:latin typeface="Arial Narrow" pitchFamily="34" charset="0"/>
              </a:rPr>
              <a:t>Família IA: Metais Alcalinos</a:t>
            </a:r>
            <a:br>
              <a:rPr lang="pt-BR" sz="3600" dirty="0" smtClean="0">
                <a:latin typeface="Arial Narrow" pitchFamily="34" charset="0"/>
              </a:rPr>
            </a:br>
            <a:r>
              <a:rPr lang="pt-BR" sz="3600" dirty="0" smtClean="0">
                <a:latin typeface="Arial Narrow" pitchFamily="34" charset="0"/>
              </a:rPr>
              <a:t>Família IIA: Metais Alcalinos Terrosos</a:t>
            </a:r>
            <a:br>
              <a:rPr lang="pt-BR" sz="3600" dirty="0" smtClean="0">
                <a:latin typeface="Arial Narrow" pitchFamily="34" charset="0"/>
              </a:rPr>
            </a:br>
            <a:r>
              <a:rPr lang="pt-BR" sz="3600" dirty="0" smtClean="0">
                <a:latin typeface="Arial Narrow" pitchFamily="34" charset="0"/>
              </a:rPr>
              <a:t>Família IIIA: Família do Boro</a:t>
            </a:r>
            <a:br>
              <a:rPr lang="pt-BR" sz="3600" dirty="0" smtClean="0">
                <a:latin typeface="Arial Narrow" pitchFamily="34" charset="0"/>
              </a:rPr>
            </a:br>
            <a:r>
              <a:rPr lang="pt-BR" sz="3600" dirty="0" smtClean="0">
                <a:latin typeface="Arial Narrow" pitchFamily="34" charset="0"/>
              </a:rPr>
              <a:t>Família IVA: Família do Carbono</a:t>
            </a:r>
            <a:br>
              <a:rPr lang="pt-BR" sz="3600" dirty="0" smtClean="0">
                <a:latin typeface="Arial Narrow" pitchFamily="34" charset="0"/>
              </a:rPr>
            </a:br>
            <a:r>
              <a:rPr lang="pt-BR" sz="3600" dirty="0" smtClean="0">
                <a:latin typeface="Arial Narrow" pitchFamily="34" charset="0"/>
              </a:rPr>
              <a:t>Família VA: Família do Nitrogênio</a:t>
            </a:r>
            <a:br>
              <a:rPr lang="pt-BR" sz="3600" dirty="0" smtClean="0">
                <a:latin typeface="Arial Narrow" pitchFamily="34" charset="0"/>
              </a:rPr>
            </a:br>
            <a:r>
              <a:rPr lang="pt-BR" sz="3600" dirty="0" smtClean="0">
                <a:latin typeface="Arial Narrow" pitchFamily="34" charset="0"/>
              </a:rPr>
              <a:t>Família VIA: Calcogênios</a:t>
            </a:r>
            <a:br>
              <a:rPr lang="pt-BR" sz="3600" dirty="0" smtClean="0">
                <a:latin typeface="Arial Narrow" pitchFamily="34" charset="0"/>
              </a:rPr>
            </a:br>
            <a:r>
              <a:rPr lang="pt-BR" sz="3600" dirty="0" smtClean="0">
                <a:latin typeface="Arial Narrow" pitchFamily="34" charset="0"/>
              </a:rPr>
              <a:t>Família VIIA: Halogênios</a:t>
            </a:r>
            <a:br>
              <a:rPr lang="pt-BR" sz="3600" dirty="0" smtClean="0">
                <a:latin typeface="Arial Narrow" pitchFamily="34" charset="0"/>
              </a:rPr>
            </a:br>
            <a:r>
              <a:rPr lang="pt-BR" sz="3600" dirty="0" smtClean="0">
                <a:latin typeface="Arial Narrow" pitchFamily="34" charset="0"/>
              </a:rPr>
              <a:t>Família VIIIA ou Família 0: Gases Nobres.</a:t>
            </a:r>
            <a:br>
              <a:rPr lang="pt-BR" sz="3600" dirty="0" smtClean="0">
                <a:latin typeface="Arial Narrow" pitchFamily="34" charset="0"/>
              </a:rPr>
            </a:br>
            <a:r>
              <a:rPr lang="pt-BR" dirty="0" smtClean="0">
                <a:latin typeface="Arial Narrow" pitchFamily="34" charset="0"/>
              </a:rPr>
              <a:t/>
            </a:r>
            <a:br>
              <a:rPr lang="pt-BR" dirty="0" smtClean="0">
                <a:latin typeface="Arial Narrow" pitchFamily="34" charset="0"/>
              </a:rPr>
            </a:br>
            <a:endParaRPr lang="pt-B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77342" cy="640950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rot="5400000">
            <a:off x="141041" y="1189637"/>
            <a:ext cx="111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FAMÍLIA  1A</a:t>
            </a:r>
          </a:p>
        </p:txBody>
      </p:sp>
      <p:sp>
        <p:nvSpPr>
          <p:cNvPr id="7" name="CaixaDeTexto 6"/>
          <p:cNvSpPr txBox="1"/>
          <p:nvPr/>
        </p:nvSpPr>
        <p:spPr>
          <a:xfrm rot="5400000">
            <a:off x="573089" y="1189637"/>
            <a:ext cx="111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FAMÍLIA  2A</a:t>
            </a:r>
          </a:p>
        </p:txBody>
      </p:sp>
      <p:sp>
        <p:nvSpPr>
          <p:cNvPr id="8" name="CaixaDeTexto 7"/>
          <p:cNvSpPr txBox="1"/>
          <p:nvPr/>
        </p:nvSpPr>
        <p:spPr>
          <a:xfrm rot="5400000">
            <a:off x="5541641" y="1189637"/>
            <a:ext cx="111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FAMÍLIA  3A</a:t>
            </a:r>
          </a:p>
        </p:txBody>
      </p:sp>
      <p:sp>
        <p:nvSpPr>
          <p:cNvPr id="9" name="CaixaDeTexto 8"/>
          <p:cNvSpPr txBox="1"/>
          <p:nvPr/>
        </p:nvSpPr>
        <p:spPr>
          <a:xfrm rot="5400000">
            <a:off x="5973689" y="1189637"/>
            <a:ext cx="111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FAMÍLIA  4A</a:t>
            </a:r>
          </a:p>
        </p:txBody>
      </p:sp>
      <p:sp>
        <p:nvSpPr>
          <p:cNvPr id="10" name="CaixaDeTexto 9"/>
          <p:cNvSpPr txBox="1"/>
          <p:nvPr/>
        </p:nvSpPr>
        <p:spPr>
          <a:xfrm rot="5400000">
            <a:off x="6405737" y="1189637"/>
            <a:ext cx="111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FAMÍLIA  5A</a:t>
            </a:r>
          </a:p>
        </p:txBody>
      </p:sp>
      <p:sp>
        <p:nvSpPr>
          <p:cNvPr id="11" name="CaixaDeTexto 10"/>
          <p:cNvSpPr txBox="1"/>
          <p:nvPr/>
        </p:nvSpPr>
        <p:spPr>
          <a:xfrm rot="5400000">
            <a:off x="6837785" y="1189637"/>
            <a:ext cx="1111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FAMÍLIA  6A</a:t>
            </a:r>
          </a:p>
        </p:txBody>
      </p:sp>
      <p:sp>
        <p:nvSpPr>
          <p:cNvPr id="12" name="CaixaDeTexto 11"/>
          <p:cNvSpPr txBox="1"/>
          <p:nvPr/>
        </p:nvSpPr>
        <p:spPr>
          <a:xfrm rot="5400000">
            <a:off x="7213503" y="741911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FAMÍLIA  7A</a:t>
            </a:r>
          </a:p>
        </p:txBody>
      </p:sp>
      <p:sp>
        <p:nvSpPr>
          <p:cNvPr id="13" name="CaixaDeTexto 12"/>
          <p:cNvSpPr txBox="1"/>
          <p:nvPr/>
        </p:nvSpPr>
        <p:spPr>
          <a:xfrm rot="5400000">
            <a:off x="7773308" y="659740"/>
            <a:ext cx="1059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FAMÍLIA  8A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44408" y="2447310"/>
            <a:ext cx="967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PERÍODO 3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244408" y="1943254"/>
            <a:ext cx="967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PERÍODO 2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244408" y="1484784"/>
            <a:ext cx="967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PERÍODO 1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244408" y="2924944"/>
            <a:ext cx="967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PERÍODO 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44408" y="3429000"/>
            <a:ext cx="967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PERÍODO 5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244408" y="3887470"/>
            <a:ext cx="967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PERÍODO 6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244408" y="4365104"/>
            <a:ext cx="967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PERÍODO 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242075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548382" cy="33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904" y="692696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 Narrow" pitchFamily="34" charset="0"/>
              </a:rPr>
              <a:t>A tabela periódica também é separada em grupos: (de acordo com as cores da tabela anterior)</a:t>
            </a:r>
            <a:endParaRPr lang="pt-BR" sz="32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8" y="2219320"/>
            <a:ext cx="460800" cy="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848" y="2680168"/>
            <a:ext cx="460800" cy="4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8" y="3112216"/>
            <a:ext cx="460800" cy="4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848" y="3544264"/>
            <a:ext cx="460800" cy="4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8" y="4005064"/>
            <a:ext cx="460800" cy="43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8" y="4437112"/>
            <a:ext cx="460800" cy="48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8" y="5301208"/>
            <a:ext cx="460800" cy="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8" y="4869160"/>
            <a:ext cx="460800" cy="4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03648" y="22675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Metais Alcalinos Representativos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03648" y="26996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Metais Alcalinos Terrosos Representativos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03648" y="31409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Metais Transição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5899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Outros Metais Representativos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03648" y="54359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Metais Transição Interna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03648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Gases Nobres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40364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Hidrogênio</a:t>
            </a:r>
            <a:endParaRPr lang="pt-BR" dirty="0">
              <a:latin typeface="Arial Narrow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03648" y="403927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Não Metais Representativos</a:t>
            </a:r>
            <a:endParaRPr lang="pt-B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16002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 Narrow" pitchFamily="34" charset="0"/>
              </a:rPr>
              <a:t>Encontra-se nos elementos dispostos na tabela periódica:</a:t>
            </a:r>
            <a:endParaRPr lang="pt-BR" sz="3200" dirty="0">
              <a:latin typeface="Arial Narrow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808312" cy="2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868590"/>
            <a:ext cx="3456384" cy="20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28393" cy="117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57" y="4511210"/>
            <a:ext cx="3016975" cy="28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0" y="2420888"/>
            <a:ext cx="5333112" cy="31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5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9476"/>
            <a:ext cx="8938937" cy="62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42302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latin typeface="Arial Narrow" pitchFamily="34" charset="0"/>
              </a:rPr>
              <a:t>Interpretando os gráficos anteriores – destacando as propriedades periódicas dos elementos químicos:</a:t>
            </a:r>
            <a:br>
              <a:rPr lang="pt-BR" sz="3200" dirty="0" smtClean="0">
                <a:latin typeface="Arial Narrow" pitchFamily="34" charset="0"/>
              </a:rPr>
            </a:br>
            <a:r>
              <a:rPr lang="pt-BR" sz="3200" dirty="0" smtClean="0">
                <a:latin typeface="Arial Narrow" pitchFamily="34" charset="0"/>
              </a:rPr>
              <a:t/>
            </a:r>
            <a:br>
              <a:rPr lang="pt-BR" sz="3200" dirty="0" smtClean="0">
                <a:latin typeface="Arial Narrow" pitchFamily="34" charset="0"/>
              </a:rPr>
            </a:br>
            <a:r>
              <a:rPr lang="pt-BR" sz="3200" dirty="0" smtClean="0">
                <a:latin typeface="Arial Narrow" pitchFamily="34" charset="0"/>
              </a:rPr>
              <a:t>1 – Potencial de Ionização: a energia necessária para retirar um elétron de um átomo ou íon aumenta de baixo para cima em relação as famílias e aumenta da esquerda para direita em relação aos períodos.</a:t>
            </a:r>
            <a:br>
              <a:rPr lang="pt-BR" sz="3200" dirty="0" smtClean="0">
                <a:latin typeface="Arial Narrow" pitchFamily="34" charset="0"/>
              </a:rPr>
            </a:br>
            <a:endParaRPr lang="pt-BR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350100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Arial Narrow" pitchFamily="34" charset="0"/>
              </a:rPr>
              <a:t>2 – Raio atômico: a medida estimada do centro do núcleo à periferia da eletrosfera aumenta de cima para baixo em relação as famílias e aumenta da direita para a esquerda em relação aos períodos.</a:t>
            </a:r>
            <a:r>
              <a:rPr lang="pt-BR" dirty="0">
                <a:latin typeface="Arial Narrow" pitchFamily="34" charset="0"/>
              </a:rPr>
              <a:t/>
            </a:r>
            <a:br>
              <a:rPr lang="pt-BR" dirty="0">
                <a:latin typeface="Arial Narrow" pitchFamily="34" charset="0"/>
              </a:rPr>
            </a:br>
            <a:endParaRPr lang="pt-B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367</TotalTime>
  <Words>195</Words>
  <Application>Microsoft Office PowerPoint</Application>
  <PresentationFormat>Apresentação no Ecrã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NewsPrint</vt:lpstr>
      <vt:lpstr>QUÍMICA</vt:lpstr>
      <vt:lpstr> Aqui está uma breve introdução de nada mais útil e indispensável na vida de um químico: a tabela periódica.   A tabela periódica foi criada em 1869 para organizar os elementos de maneira em que estes estejam agrupados de acordo com suas semelhanças em relação as propriedades físicas e químicas.  Portanto, os elementos contidos na tabela periódica são organizados em FAMÍLIAS (vertical) e PERÍODOS (que são 7 – horizontal).</vt:lpstr>
      <vt:lpstr>Principais famílias: Família IA: Metais Alcalinos Família IIA: Metais Alcalinos Terrosos Família IIIA: Família do Boro Família IVA: Família do Carbono Família VA: Família do Nitrogênio Família VIA: Calcogênios Família VIIA: Halogênios Família VIIIA ou Família 0: Gases Nobres.  </vt:lpstr>
      <vt:lpstr>Apresentação do PowerPoint</vt:lpstr>
      <vt:lpstr>A tabela periódica também é separada em grupos: (de acordo com as cores da tabela anterior)</vt:lpstr>
      <vt:lpstr>Encontra-se nos elementos dispostos na tabela periódica:</vt:lpstr>
      <vt:lpstr>Apresentação do PowerPoint</vt:lpstr>
      <vt:lpstr>Interpretando os gráficos anteriores – destacando as propriedades periódicas dos elementos químicos:  1 – Potencial de Ionização: a energia necessária para retirar um elétron de um átomo ou íon aumenta de baixo para cima em relação as famílias e aumenta da esquerda para direita em relação aos períodos. </vt:lpstr>
      <vt:lpstr>2 – Raio atômico: a medida estimada do centro do núcleo à periferia da eletrosfera aumenta de cima para baixo em relação as famílias e aumenta da direita para a esquerda em relação aos períodos. </vt:lpstr>
      <vt:lpstr>3 – Eletronegatividade: a capacidade que um átocomo possui de atrair elétrons, em comparação a outro átomo aumenta de baixo para cima em relação as famílias (exceto a Família 8A)  e aumenta da esquerda para a direita em ralação aos períodos. Obs.: os elementos que mais se aproximam do fluor são os mais eletronegativos.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Amanda</dc:creator>
  <cp:lastModifiedBy>Amanda</cp:lastModifiedBy>
  <cp:revision>28</cp:revision>
  <dcterms:created xsi:type="dcterms:W3CDTF">2011-04-12T01:38:08Z</dcterms:created>
  <dcterms:modified xsi:type="dcterms:W3CDTF">2011-04-12T07:45:21Z</dcterms:modified>
</cp:coreProperties>
</file>